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14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</p:sldIdLst>
  <p:sldSz cx="9144000" cy="6858000" type="screen4x3"/>
  <p:notesSz cx="6784975" cy="9906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500E8-0869-495D-A662-3AE0492A6F81}" type="datetimeFigureOut">
              <a:rPr lang="cs-CZ" smtClean="0"/>
              <a:t>23.4.2018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DAFF-ACD0-4C08-8E4E-08ACE33A31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0260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500E8-0869-495D-A662-3AE0492A6F81}" type="datetimeFigureOut">
              <a:rPr lang="cs-CZ" smtClean="0"/>
              <a:t>23.4.2018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DAFF-ACD0-4C08-8E4E-08ACE33A31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1132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500E8-0869-495D-A662-3AE0492A6F81}" type="datetimeFigureOut">
              <a:rPr lang="cs-CZ" smtClean="0"/>
              <a:t>23.4.2018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DAFF-ACD0-4C08-8E4E-08ACE33A31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2071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500E8-0869-495D-A662-3AE0492A6F81}" type="datetimeFigureOut">
              <a:rPr lang="cs-CZ" smtClean="0"/>
              <a:t>23.4.2018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DAFF-ACD0-4C08-8E4E-08ACE33A31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4983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500E8-0869-495D-A662-3AE0492A6F81}" type="datetimeFigureOut">
              <a:rPr lang="cs-CZ" smtClean="0"/>
              <a:t>23.4.2018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DAFF-ACD0-4C08-8E4E-08ACE33A31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6869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500E8-0869-495D-A662-3AE0492A6F81}" type="datetimeFigureOut">
              <a:rPr lang="cs-CZ" smtClean="0"/>
              <a:t>23.4.2018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DAFF-ACD0-4C08-8E4E-08ACE33A31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5571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500E8-0869-495D-A662-3AE0492A6F81}" type="datetimeFigureOut">
              <a:rPr lang="cs-CZ" smtClean="0"/>
              <a:t>23.4.2018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DAFF-ACD0-4C08-8E4E-08ACE33A31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9533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500E8-0869-495D-A662-3AE0492A6F81}" type="datetimeFigureOut">
              <a:rPr lang="cs-CZ" smtClean="0"/>
              <a:t>23.4.2018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DAFF-ACD0-4C08-8E4E-08ACE33A31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6768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500E8-0869-495D-A662-3AE0492A6F81}" type="datetimeFigureOut">
              <a:rPr lang="cs-CZ" smtClean="0"/>
              <a:t>23.4.2018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DAFF-ACD0-4C08-8E4E-08ACE33A31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627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500E8-0869-495D-A662-3AE0492A6F81}" type="datetimeFigureOut">
              <a:rPr lang="cs-CZ" smtClean="0"/>
              <a:t>23.4.2018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DAFF-ACD0-4C08-8E4E-08ACE33A31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2923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500E8-0869-495D-A662-3AE0492A6F81}" type="datetimeFigureOut">
              <a:rPr lang="cs-CZ" smtClean="0"/>
              <a:t>23.4.2018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DAFF-ACD0-4C08-8E4E-08ACE33A31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77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500E8-0869-495D-A662-3AE0492A6F81}" type="datetimeFigureOut">
              <a:rPr lang="cs-CZ" smtClean="0"/>
              <a:t>23.4.2018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BDAFF-ACD0-4C08-8E4E-08ACE33A31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2789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8280920" cy="187220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cs-CZ" sz="4000" b="1" dirty="0">
                <a:solidFill>
                  <a:schemeClr val="tx2">
                    <a:lumMod val="75000"/>
                  </a:schemeClr>
                </a:solidFill>
              </a:rPr>
              <a:t>BURZA PRÁCE A VZDĚLÁNÍ 2017 V </a:t>
            </a:r>
            <a:r>
              <a:rPr lang="cs-CZ" sz="4000" b="1" dirty="0">
                <a:solidFill>
                  <a:schemeClr val="tx2">
                    <a:lumMod val="75000"/>
                  </a:schemeClr>
                </a:solidFill>
              </a:rPr>
              <a:t>OLOMOUCI (trh práce pohledem vystavujících zaměstnavatelů)</a:t>
            </a:r>
            <a:endParaRPr lang="cs-CZ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7504" y="2060848"/>
            <a:ext cx="8856984" cy="4464496"/>
          </a:xfrm>
        </p:spPr>
        <p:txBody>
          <a:bodyPr>
            <a:normAutofit/>
          </a:bodyPr>
          <a:lstStyle/>
          <a:p>
            <a:pPr algn="just"/>
            <a:r>
              <a:rPr lang="cs-CZ" sz="2000" b="1" dirty="0">
                <a:solidFill>
                  <a:schemeClr val="tx1"/>
                </a:solidFill>
              </a:rPr>
              <a:t>Pro burzu v Olomouci jsme připravili přiložený soubor schémat, která informují </a:t>
            </a:r>
            <a:r>
              <a:rPr lang="cs-CZ" sz="2000" b="1" dirty="0" smtClean="0">
                <a:solidFill>
                  <a:schemeClr val="tx1"/>
                </a:solidFill>
              </a:rPr>
              <a:t>                  o </a:t>
            </a:r>
            <a:r>
              <a:rPr lang="cs-CZ" sz="2000" b="1" dirty="0">
                <a:solidFill>
                  <a:schemeClr val="tx1"/>
                </a:solidFill>
              </a:rPr>
              <a:t>situaci na trhu práce v okrese a částečně i v celém kraji. Nahoře je uveden zaměstnavatel, který na burze vystavuje (řazeno abecedně), po levé straně následují profese, které mu na trhu práce nejvíce chybějí a vedle (na pravé straně) školy, o jejichž absolventy má zájem</a:t>
            </a:r>
            <a:r>
              <a:rPr lang="cs-CZ" sz="2000" b="1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cs-CZ" sz="2300" dirty="0"/>
          </a:p>
          <a:p>
            <a:pPr algn="l"/>
            <a:r>
              <a:rPr lang="cs-CZ" sz="2000" dirty="0" err="1">
                <a:solidFill>
                  <a:schemeClr val="tx1"/>
                </a:solidFill>
              </a:rPr>
              <a:t>Pozn</a:t>
            </a:r>
            <a:r>
              <a:rPr lang="cs-CZ" sz="2000" dirty="0">
                <a:solidFill>
                  <a:schemeClr val="tx1"/>
                </a:solidFill>
              </a:rPr>
              <a:t>: </a:t>
            </a:r>
            <a:r>
              <a:rPr lang="cs-CZ" sz="2000" b="1" dirty="0">
                <a:solidFill>
                  <a:schemeClr val="tx1"/>
                </a:solidFill>
              </a:rPr>
              <a:t>Výběr zaměstnavatelů na burzu</a:t>
            </a:r>
            <a:endParaRPr lang="cs-CZ" sz="2000" dirty="0">
              <a:solidFill>
                <a:schemeClr val="tx1"/>
              </a:solidFill>
            </a:endParaRPr>
          </a:p>
          <a:p>
            <a:pPr algn="just"/>
            <a:r>
              <a:rPr lang="cs-CZ" sz="2000" dirty="0">
                <a:solidFill>
                  <a:schemeClr val="tx1"/>
                </a:solidFill>
              </a:rPr>
              <a:t>Úřad práce ČR – krajská pobočka v Olomouci oslovil všechny zaměstnavatele v kraji </a:t>
            </a:r>
            <a:r>
              <a:rPr lang="cs-CZ" sz="2000" dirty="0" smtClean="0">
                <a:solidFill>
                  <a:schemeClr val="tx1"/>
                </a:solidFill>
              </a:rPr>
              <a:t>                s  </a:t>
            </a:r>
            <a:r>
              <a:rPr lang="cs-CZ" sz="2000" dirty="0">
                <a:solidFill>
                  <a:schemeClr val="tx1"/>
                </a:solidFill>
              </a:rPr>
              <a:t>více než 100 zaměstnanci s nabídkou účasti na burze. Ti z nich, kteří mají problém na trhu práce najít kvalifikovanou pracovní sílu, projevili zájem o účast. Současně Úřadu práce sdělili, jaké školy má na burzu přizvat. Burzy se účastnily jen školy přizvané vystavovateli z řad zaměstnavatelů, tzn. ty, o jejichž absolventy mají zaměstnavatelé zájem.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0427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Česká pošta, </a:t>
            </a:r>
            <a:r>
              <a:rPr lang="cs-CZ" b="1" dirty="0" err="1" smtClean="0">
                <a:solidFill>
                  <a:schemeClr val="tx2">
                    <a:lumMod val="75000"/>
                  </a:schemeClr>
                </a:solidFill>
              </a:rPr>
              <a:t>s.p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512" y="1988840"/>
            <a:ext cx="4316288" cy="4525963"/>
          </a:xfrm>
        </p:spPr>
        <p:txBody>
          <a:bodyPr/>
          <a:lstStyle/>
          <a:p>
            <a:r>
              <a:rPr lang="cs-CZ" dirty="0" smtClean="0"/>
              <a:t>Doručovatel listovní pěší</a:t>
            </a:r>
          </a:p>
          <a:p>
            <a:r>
              <a:rPr lang="cs-CZ" dirty="0" smtClean="0"/>
              <a:t>Doručovatel listovní motorizovaný</a:t>
            </a:r>
          </a:p>
          <a:p>
            <a:r>
              <a:rPr lang="cs-CZ" dirty="0" smtClean="0"/>
              <a:t>Doručovatel balíkový motorizovaný</a:t>
            </a:r>
          </a:p>
          <a:p>
            <a:r>
              <a:rPr lang="cs-CZ" dirty="0" smtClean="0"/>
              <a:t>Ranní roznos novin a letáků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4008" y="1988840"/>
            <a:ext cx="4038600" cy="4525963"/>
          </a:xfrm>
        </p:spPr>
        <p:txBody>
          <a:bodyPr/>
          <a:lstStyle/>
          <a:p>
            <a:r>
              <a:rPr lang="cs-CZ" dirty="0" smtClean="0"/>
              <a:t>Střední škola logistiky a chemie Olomouc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424" y="3356991"/>
            <a:ext cx="2303896" cy="176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280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DATART INTERNATIONAL, a.s.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Asistent prodeje</a:t>
            </a:r>
          </a:p>
          <a:p>
            <a:r>
              <a:rPr lang="cs-CZ" dirty="0" smtClean="0"/>
              <a:t>Pracovník informací a pokladen</a:t>
            </a:r>
          </a:p>
          <a:p>
            <a:r>
              <a:rPr lang="cs-CZ" dirty="0" smtClean="0"/>
              <a:t>Skladník / Specialista výdeje</a:t>
            </a:r>
          </a:p>
          <a:p>
            <a:r>
              <a:rPr lang="cs-CZ" dirty="0" smtClean="0"/>
              <a:t>Reklamační pracovník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16288" cy="4277072"/>
          </a:xfrm>
        </p:spPr>
        <p:txBody>
          <a:bodyPr>
            <a:normAutofit/>
          </a:bodyPr>
          <a:lstStyle/>
          <a:p>
            <a:r>
              <a:rPr lang="cs-CZ" dirty="0" smtClean="0"/>
              <a:t>Vyšší odborná škola a Střední průmyslová škola elektrotechnická Olomouc</a:t>
            </a:r>
          </a:p>
          <a:p>
            <a:r>
              <a:rPr lang="cs-CZ" dirty="0" smtClean="0"/>
              <a:t>Střední průmyslová škola elektrotechnická Mohelnice</a:t>
            </a:r>
          </a:p>
          <a:p>
            <a:r>
              <a:rPr lang="cs-CZ" dirty="0" smtClean="0"/>
              <a:t>Střední škola elektrotechnická Lipník nad Bečvou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23" y="4979455"/>
            <a:ext cx="3838408" cy="75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006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cs-CZ" sz="4200" b="1" dirty="0" smtClean="0">
                <a:solidFill>
                  <a:schemeClr val="tx2">
                    <a:lumMod val="75000"/>
                  </a:schemeClr>
                </a:solidFill>
              </a:rPr>
              <a:t>Dopravní podnik města Olomouce, a.s.</a:t>
            </a:r>
            <a:endParaRPr lang="cs-CZ" sz="4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11349"/>
            <a:ext cx="4038600" cy="4525963"/>
          </a:xfrm>
        </p:spPr>
        <p:txBody>
          <a:bodyPr/>
          <a:lstStyle/>
          <a:p>
            <a:r>
              <a:rPr lang="cs-CZ" dirty="0" smtClean="0"/>
              <a:t>Řidič autobusu</a:t>
            </a:r>
          </a:p>
          <a:p>
            <a:r>
              <a:rPr lang="cs-CZ" dirty="0" smtClean="0"/>
              <a:t>Elektromontér</a:t>
            </a:r>
          </a:p>
          <a:p>
            <a:r>
              <a:rPr lang="cs-CZ" dirty="0" smtClean="0"/>
              <a:t>Elektromechanik</a:t>
            </a:r>
          </a:p>
          <a:p>
            <a:r>
              <a:rPr lang="cs-CZ" dirty="0" smtClean="0"/>
              <a:t>Automechanik</a:t>
            </a:r>
          </a:p>
          <a:p>
            <a:r>
              <a:rPr lang="cs-CZ" dirty="0" smtClean="0"/>
              <a:t>Autokarosář</a:t>
            </a:r>
          </a:p>
          <a:p>
            <a:r>
              <a:rPr lang="cs-CZ" dirty="0" smtClean="0"/>
              <a:t>Autolakýrník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44216"/>
            <a:ext cx="4316288" cy="3340968"/>
          </a:xfrm>
        </p:spPr>
        <p:txBody>
          <a:bodyPr/>
          <a:lstStyle/>
          <a:p>
            <a:r>
              <a:rPr lang="cs-CZ" dirty="0" smtClean="0"/>
              <a:t>Střední škola technická a obchodní Olomouc</a:t>
            </a:r>
          </a:p>
          <a:p>
            <a:r>
              <a:rPr lang="cs-CZ" dirty="0" smtClean="0"/>
              <a:t>Střední škola polytechnická Olomouc</a:t>
            </a:r>
          </a:p>
          <a:p>
            <a:r>
              <a:rPr lang="cs-CZ" dirty="0" smtClean="0"/>
              <a:t>Vyšší odborná škola a Střední průmyslová škola elektrotechnická Olomouc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085184"/>
            <a:ext cx="3069763" cy="128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636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DT Mostárna, a.s.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Zámečník</a:t>
            </a:r>
          </a:p>
          <a:p>
            <a:r>
              <a:rPr lang="cs-CZ" dirty="0" smtClean="0"/>
              <a:t>Svářeč</a:t>
            </a:r>
          </a:p>
          <a:p>
            <a:r>
              <a:rPr lang="cs-CZ" dirty="0" smtClean="0"/>
              <a:t>Montér ocelových konstrukcí</a:t>
            </a:r>
          </a:p>
          <a:p>
            <a:r>
              <a:rPr lang="cs-CZ" dirty="0" smtClean="0"/>
              <a:t>Strojní mechanik</a:t>
            </a:r>
          </a:p>
          <a:p>
            <a:r>
              <a:rPr lang="cs-CZ" dirty="0" smtClean="0"/>
              <a:t>Mistr ve výrobě ocelových konstrukcí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Střední odborná škola průmyslová a Střední odborné učiliště strojírenské Prostějov</a:t>
            </a:r>
          </a:p>
          <a:p>
            <a:r>
              <a:rPr lang="cs-CZ" dirty="0" smtClean="0"/>
              <a:t>Švehlova střední škola polytechnická Prostějov</a:t>
            </a:r>
          </a:p>
          <a:p>
            <a:r>
              <a:rPr lang="cs-CZ" dirty="0" smtClean="0"/>
              <a:t>Střední škola automobilní Prostějov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45224"/>
            <a:ext cx="3460403" cy="88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352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err="1" smtClean="0">
                <a:solidFill>
                  <a:schemeClr val="tx2">
                    <a:lumMod val="75000"/>
                  </a:schemeClr>
                </a:solidFill>
              </a:rPr>
              <a:t>Edwards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, s.r.o.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Montážní dělník</a:t>
            </a:r>
          </a:p>
          <a:p>
            <a:r>
              <a:rPr lang="cs-CZ" dirty="0" smtClean="0"/>
              <a:t>Obráběč CNC zařízení</a:t>
            </a:r>
          </a:p>
          <a:p>
            <a:r>
              <a:rPr lang="cs-CZ" dirty="0" smtClean="0"/>
              <a:t>Skladník</a:t>
            </a:r>
          </a:p>
          <a:p>
            <a:r>
              <a:rPr lang="cs-CZ" dirty="0" smtClean="0"/>
              <a:t>Inženýrské technické pozice - do výroby,                 do výzkumu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316288" cy="3845024"/>
          </a:xfrm>
        </p:spPr>
        <p:txBody>
          <a:bodyPr/>
          <a:lstStyle/>
          <a:p>
            <a:r>
              <a:rPr lang="cs-CZ" dirty="0" smtClean="0"/>
              <a:t>Střední průmyslová škola strojnická Olomouc</a:t>
            </a:r>
          </a:p>
          <a:p>
            <a:r>
              <a:rPr lang="cs-CZ" dirty="0" smtClean="0"/>
              <a:t>Sigmundova střední škola strojírenská Lutín</a:t>
            </a:r>
          </a:p>
          <a:p>
            <a:r>
              <a:rPr lang="cs-CZ" dirty="0" smtClean="0"/>
              <a:t>Vysoká škola báňská Ostrava</a:t>
            </a:r>
          </a:p>
          <a:p>
            <a:r>
              <a:rPr lang="cs-CZ" dirty="0" smtClean="0"/>
              <a:t>Vysoké učení technické v Brně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057298"/>
            <a:ext cx="3240360" cy="84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279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EXCALIBUR ARMY spol. s r.o.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701007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Svářeč</a:t>
            </a:r>
          </a:p>
          <a:p>
            <a:r>
              <a:rPr lang="cs-CZ" dirty="0" smtClean="0"/>
              <a:t>Elektromechanik</a:t>
            </a:r>
          </a:p>
          <a:p>
            <a:r>
              <a:rPr lang="cs-CZ" dirty="0" smtClean="0"/>
              <a:t>Automechanik</a:t>
            </a:r>
          </a:p>
          <a:p>
            <a:r>
              <a:rPr lang="cs-CZ" dirty="0" smtClean="0"/>
              <a:t>Lakýrník</a:t>
            </a:r>
          </a:p>
          <a:p>
            <a:r>
              <a:rPr lang="cs-CZ" dirty="0" smtClean="0"/>
              <a:t>Opravář zemědělských strojů</a:t>
            </a:r>
          </a:p>
          <a:p>
            <a:r>
              <a:rPr lang="cs-CZ" dirty="0" smtClean="0"/>
              <a:t>Konstruktér</a:t>
            </a:r>
          </a:p>
          <a:p>
            <a:r>
              <a:rPr lang="cs-CZ" dirty="0" smtClean="0"/>
              <a:t>Technolog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355976" y="1600200"/>
            <a:ext cx="4608512" cy="4853136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Střední průmyslová škola strojnická Olomouc</a:t>
            </a:r>
          </a:p>
          <a:p>
            <a:r>
              <a:rPr lang="cs-CZ" dirty="0" smtClean="0"/>
              <a:t>Střední škola technická a obchodní Olomouc</a:t>
            </a:r>
          </a:p>
          <a:p>
            <a:r>
              <a:rPr lang="cs-CZ" dirty="0" smtClean="0"/>
              <a:t>Střední škola polytechnická Olomouc</a:t>
            </a:r>
          </a:p>
          <a:p>
            <a:r>
              <a:rPr lang="cs-CZ" dirty="0" smtClean="0"/>
              <a:t>Střední odborná škola Litovel</a:t>
            </a:r>
          </a:p>
          <a:p>
            <a:r>
              <a:rPr lang="cs-CZ" dirty="0" smtClean="0"/>
              <a:t>Střední odborná škola lesnická a strojírenská Šternberk</a:t>
            </a:r>
          </a:p>
          <a:p>
            <a:r>
              <a:rPr lang="cs-CZ" dirty="0" smtClean="0"/>
              <a:t>Vysoká škola báňská Ostrava</a:t>
            </a:r>
          </a:p>
          <a:p>
            <a:r>
              <a:rPr lang="cs-CZ" dirty="0" smtClean="0"/>
              <a:t>Univerzita obrany Brno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263903"/>
            <a:ext cx="216024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951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err="1" smtClean="0">
                <a:solidFill>
                  <a:schemeClr val="tx2">
                    <a:lumMod val="75000"/>
                  </a:schemeClr>
                </a:solidFill>
              </a:rPr>
              <a:t>ExlService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 Czech Republic, s.r.o.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1520" y="2536304"/>
            <a:ext cx="4968552" cy="1612776"/>
          </a:xfrm>
        </p:spPr>
        <p:txBody>
          <a:bodyPr/>
          <a:lstStyle/>
          <a:p>
            <a:r>
              <a:rPr lang="cs-CZ" dirty="0" smtClean="0"/>
              <a:t>Administrativní pracovník s výbornou znalostí anglického jazyka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211593"/>
            <a:ext cx="2570069" cy="208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84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GEMO OLOMOUC, spol. s r.o.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Zedník</a:t>
            </a:r>
          </a:p>
          <a:p>
            <a:r>
              <a:rPr lang="cs-CZ" dirty="0" smtClean="0"/>
              <a:t>Instalatér</a:t>
            </a:r>
          </a:p>
          <a:p>
            <a:r>
              <a:rPr lang="cs-CZ" dirty="0" smtClean="0"/>
              <a:t>Tesař</a:t>
            </a:r>
          </a:p>
          <a:p>
            <a:r>
              <a:rPr lang="cs-CZ" dirty="0" smtClean="0"/>
              <a:t>Elektromontér</a:t>
            </a:r>
          </a:p>
          <a:p>
            <a:r>
              <a:rPr lang="cs-CZ" dirty="0" smtClean="0"/>
              <a:t>Přípravář výroby</a:t>
            </a:r>
          </a:p>
          <a:p>
            <a:r>
              <a:rPr lang="cs-CZ" dirty="0" smtClean="0"/>
              <a:t>Stavbyvedoucí</a:t>
            </a:r>
          </a:p>
          <a:p>
            <a:r>
              <a:rPr lang="cs-CZ" dirty="0" smtClean="0"/>
              <a:t>Rozpočtář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995936" y="1600200"/>
            <a:ext cx="4690864" cy="470912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Střední škola polytechnická Olomouc</a:t>
            </a:r>
          </a:p>
          <a:p>
            <a:r>
              <a:rPr lang="cs-CZ" dirty="0" smtClean="0"/>
              <a:t>Švehlova střední škola polytechnická Prostějov</a:t>
            </a:r>
          </a:p>
          <a:p>
            <a:r>
              <a:rPr lang="cs-CZ" dirty="0" smtClean="0"/>
              <a:t>Střední škola technická Přerov</a:t>
            </a:r>
          </a:p>
          <a:p>
            <a:r>
              <a:rPr lang="cs-CZ" dirty="0" smtClean="0"/>
              <a:t>Střední škola elektrotechnická Lipník nad Bečvou</a:t>
            </a:r>
          </a:p>
          <a:p>
            <a:r>
              <a:rPr lang="cs-CZ" dirty="0" smtClean="0"/>
              <a:t>Střední škola železniční, technická a služeb Šumperk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8125"/>
            <a:ext cx="2952328" cy="58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Globus ČR, k.s.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7373"/>
            <a:ext cx="4038600" cy="3157811"/>
          </a:xfrm>
        </p:spPr>
        <p:txBody>
          <a:bodyPr/>
          <a:lstStyle/>
          <a:p>
            <a:r>
              <a:rPr lang="cs-CZ" dirty="0" smtClean="0"/>
              <a:t>Řezník</a:t>
            </a:r>
          </a:p>
          <a:p>
            <a:r>
              <a:rPr lang="cs-CZ" dirty="0" smtClean="0"/>
              <a:t>Pekař</a:t>
            </a:r>
          </a:p>
          <a:p>
            <a:r>
              <a:rPr lang="cs-CZ" dirty="0" smtClean="0"/>
              <a:t>Cukrář</a:t>
            </a:r>
          </a:p>
          <a:p>
            <a:r>
              <a:rPr lang="cs-CZ" dirty="0" smtClean="0"/>
              <a:t>Kuchař</a:t>
            </a:r>
          </a:p>
          <a:p>
            <a:r>
              <a:rPr lang="cs-CZ" dirty="0" smtClean="0"/>
              <a:t>Prodavač</a:t>
            </a:r>
          </a:p>
          <a:p>
            <a:r>
              <a:rPr lang="cs-CZ" dirty="0" smtClean="0"/>
              <a:t>Pokladní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39952" y="1960241"/>
            <a:ext cx="4546848" cy="3052935"/>
          </a:xfrm>
        </p:spPr>
        <p:txBody>
          <a:bodyPr/>
          <a:lstStyle/>
          <a:p>
            <a:r>
              <a:rPr lang="cs-CZ" dirty="0" smtClean="0"/>
              <a:t>Střední odborná škola obchodu a služeb Olomouc</a:t>
            </a:r>
          </a:p>
          <a:p>
            <a:r>
              <a:rPr lang="cs-CZ" dirty="0" smtClean="0"/>
              <a:t>Střední odborná škola Litovel</a:t>
            </a:r>
            <a:endParaRPr lang="cs-CZ" dirty="0"/>
          </a:p>
          <a:p>
            <a:r>
              <a:rPr lang="cs-CZ" dirty="0" smtClean="0"/>
              <a:t>Moravská střední škola s.r.o. Olomouc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943550"/>
            <a:ext cx="2088232" cy="172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63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HELLA AUTOTECHNIK NOVA, s.r.o.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Montážní dělník</a:t>
            </a:r>
          </a:p>
          <a:p>
            <a:r>
              <a:rPr lang="cs-CZ" dirty="0" smtClean="0"/>
              <a:t>Manipulant</a:t>
            </a:r>
          </a:p>
          <a:p>
            <a:r>
              <a:rPr lang="cs-CZ" dirty="0" smtClean="0"/>
              <a:t>Seřizovač</a:t>
            </a:r>
          </a:p>
          <a:p>
            <a:r>
              <a:rPr lang="cs-CZ" dirty="0" err="1" smtClean="0"/>
              <a:t>Kvalitář</a:t>
            </a:r>
            <a:endParaRPr lang="cs-CZ" dirty="0" smtClean="0"/>
          </a:p>
          <a:p>
            <a:r>
              <a:rPr lang="cs-CZ" dirty="0" smtClean="0"/>
              <a:t>Konstruktér</a:t>
            </a:r>
          </a:p>
          <a:p>
            <a:r>
              <a:rPr lang="cs-CZ" dirty="0" smtClean="0"/>
              <a:t>Projektový manažer</a:t>
            </a:r>
          </a:p>
          <a:p>
            <a:r>
              <a:rPr lang="cs-CZ" dirty="0" smtClean="0"/>
              <a:t>Inženýr vývoje</a:t>
            </a:r>
          </a:p>
          <a:p>
            <a:r>
              <a:rPr lang="cs-CZ" dirty="0" smtClean="0"/>
              <a:t>Inženýr vývoje - optika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995936" y="1600200"/>
            <a:ext cx="5040560" cy="5069160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Střední průmyslová škola strojnická Olomouc</a:t>
            </a:r>
          </a:p>
          <a:p>
            <a:r>
              <a:rPr lang="cs-CZ" dirty="0" smtClean="0"/>
              <a:t>Vyšší odborná škola a Střední průmyslová škola elektrotechnická Olomouc</a:t>
            </a:r>
          </a:p>
          <a:p>
            <a:r>
              <a:rPr lang="cs-CZ" dirty="0" smtClean="0"/>
              <a:t>Střední škola technická a zemědělská Mohelnice</a:t>
            </a:r>
          </a:p>
          <a:p>
            <a:r>
              <a:rPr lang="cs-CZ" dirty="0" smtClean="0"/>
              <a:t>Střední průmyslová škola elektrotechnická Mohelnice</a:t>
            </a:r>
          </a:p>
          <a:p>
            <a:r>
              <a:rPr lang="cs-CZ" dirty="0" smtClean="0"/>
              <a:t>Vyšší odborná škola a Střední škola automobilní Zábřeh</a:t>
            </a:r>
          </a:p>
          <a:p>
            <a:r>
              <a:rPr lang="cs-CZ" dirty="0" smtClean="0"/>
              <a:t>Vysoká škola báňská Ostrava</a:t>
            </a:r>
          </a:p>
          <a:p>
            <a:r>
              <a:rPr lang="cs-CZ" dirty="0" smtClean="0"/>
              <a:t>Univerzita Palackého v Olomouci</a:t>
            </a:r>
          </a:p>
          <a:p>
            <a:r>
              <a:rPr lang="cs-CZ" dirty="0" smtClean="0"/>
              <a:t>Vysoké učení technické v Brně</a:t>
            </a:r>
          </a:p>
          <a:p>
            <a:r>
              <a:rPr lang="cs-CZ" dirty="0" smtClean="0"/>
              <a:t>Univerzita Tomáše Bati ve Zlíně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869160"/>
            <a:ext cx="1818544" cy="147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74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smtClean="0">
                <a:solidFill>
                  <a:schemeClr val="tx2"/>
                </a:solidFill>
              </a:rPr>
              <a:t>ABO </a:t>
            </a:r>
            <a:r>
              <a:rPr lang="cs-CZ" b="1" dirty="0" err="1" smtClean="0">
                <a:solidFill>
                  <a:schemeClr val="tx2"/>
                </a:solidFill>
              </a:rPr>
              <a:t>valve</a:t>
            </a:r>
            <a:r>
              <a:rPr lang="cs-CZ" b="1" dirty="0" smtClean="0">
                <a:solidFill>
                  <a:schemeClr val="tx2"/>
                </a:solidFill>
              </a:rPr>
              <a:t>, s.r.o.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467544" y="1916832"/>
            <a:ext cx="4038600" cy="4525963"/>
          </a:xfrm>
        </p:spPr>
        <p:txBody>
          <a:bodyPr anchor="t">
            <a:normAutofit/>
          </a:bodyPr>
          <a:lstStyle/>
          <a:p>
            <a:endParaRPr lang="cs-CZ" sz="2500" dirty="0" smtClean="0"/>
          </a:p>
          <a:p>
            <a:r>
              <a:rPr lang="cs-CZ" sz="2500" dirty="0" smtClean="0"/>
              <a:t>Operátor CNC strojů</a:t>
            </a:r>
          </a:p>
          <a:p>
            <a:r>
              <a:rPr lang="cs-CZ" sz="2500" dirty="0" smtClean="0"/>
              <a:t>Konstruktér</a:t>
            </a:r>
          </a:p>
          <a:p>
            <a:r>
              <a:rPr lang="cs-CZ" sz="2500" dirty="0" smtClean="0"/>
              <a:t>Pracovník zahraničního obchodu</a:t>
            </a:r>
            <a:endParaRPr lang="cs-CZ" sz="250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3995936" y="1916833"/>
            <a:ext cx="4618856" cy="3528392"/>
          </a:xfrm>
        </p:spPr>
        <p:txBody>
          <a:bodyPr anchor="t">
            <a:normAutofit/>
          </a:bodyPr>
          <a:lstStyle/>
          <a:p>
            <a:endParaRPr lang="cs-CZ" sz="2500" dirty="0" smtClean="0"/>
          </a:p>
          <a:p>
            <a:r>
              <a:rPr lang="cs-CZ" sz="2500" dirty="0" smtClean="0"/>
              <a:t>Sigmundova střední škola strojírenská Lutín</a:t>
            </a:r>
          </a:p>
          <a:p>
            <a:r>
              <a:rPr lang="cs-CZ" sz="2500" dirty="0" smtClean="0"/>
              <a:t>Střední průmyslová škola a Střední odborné učiliště Uničov</a:t>
            </a:r>
          </a:p>
          <a:p>
            <a:r>
              <a:rPr lang="cs-CZ" sz="2500" dirty="0" smtClean="0"/>
              <a:t>Střední odborná škola a Střední odborné učiliště Vyškov</a:t>
            </a:r>
          </a:p>
          <a:p>
            <a:r>
              <a:rPr lang="cs-CZ" sz="2500" dirty="0" smtClean="0"/>
              <a:t>Vysoké učení technické v Brně</a:t>
            </a:r>
            <a:endParaRPr lang="cs-CZ" sz="2500" dirty="0"/>
          </a:p>
        </p:txBody>
      </p:sp>
      <p:pic>
        <p:nvPicPr>
          <p:cNvPr id="8" name="Obrázek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78" y="5229200"/>
            <a:ext cx="2483886" cy="88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559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cs-CZ" b="1" dirty="0" err="1" smtClean="0">
                <a:solidFill>
                  <a:schemeClr val="tx2">
                    <a:lumMod val="75000"/>
                  </a:schemeClr>
                </a:solidFill>
              </a:rPr>
              <a:t>Honeywell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b="1" dirty="0" err="1" smtClean="0">
                <a:solidFill>
                  <a:schemeClr val="tx2">
                    <a:lumMod val="75000"/>
                  </a:schemeClr>
                </a:solidFill>
              </a:rPr>
              <a:t>Aerospace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 Olomouc s.r.o.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196952"/>
          </a:xfrm>
        </p:spPr>
        <p:txBody>
          <a:bodyPr>
            <a:normAutofit/>
          </a:bodyPr>
          <a:lstStyle/>
          <a:p>
            <a:r>
              <a:rPr lang="cs-CZ" dirty="0" smtClean="0"/>
              <a:t>Svářeč</a:t>
            </a:r>
          </a:p>
          <a:p>
            <a:r>
              <a:rPr lang="cs-CZ" dirty="0" smtClean="0"/>
              <a:t>Soustružník</a:t>
            </a:r>
          </a:p>
          <a:p>
            <a:r>
              <a:rPr lang="cs-CZ" dirty="0" smtClean="0"/>
              <a:t>Obráběč CNC zařízení</a:t>
            </a:r>
          </a:p>
          <a:p>
            <a:r>
              <a:rPr lang="cs-CZ" dirty="0" smtClean="0"/>
              <a:t>Ruční kompletář</a:t>
            </a:r>
          </a:p>
          <a:p>
            <a:r>
              <a:rPr lang="cs-CZ" dirty="0" smtClean="0"/>
              <a:t>Kontrolor kvality</a:t>
            </a:r>
          </a:p>
          <a:p>
            <a:r>
              <a:rPr lang="cs-CZ" dirty="0" smtClean="0"/>
              <a:t>Konstruktér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995936" y="1600201"/>
            <a:ext cx="5040560" cy="4349080"/>
          </a:xfrm>
        </p:spPr>
        <p:txBody>
          <a:bodyPr>
            <a:normAutofit/>
          </a:bodyPr>
          <a:lstStyle/>
          <a:p>
            <a:r>
              <a:rPr lang="cs-CZ" dirty="0" smtClean="0"/>
              <a:t>Střední průmyslová škola strojnická Olomouc</a:t>
            </a:r>
          </a:p>
          <a:p>
            <a:r>
              <a:rPr lang="cs-CZ" dirty="0" smtClean="0"/>
              <a:t>Střední škola technická a obchodní Olomouc</a:t>
            </a:r>
          </a:p>
          <a:p>
            <a:r>
              <a:rPr lang="cs-CZ" dirty="0" smtClean="0"/>
              <a:t>Střední škola polytechnická</a:t>
            </a:r>
          </a:p>
          <a:p>
            <a:r>
              <a:rPr lang="cs-CZ" dirty="0" smtClean="0"/>
              <a:t>Sigmundova střední škola strojírenská Lutín</a:t>
            </a:r>
          </a:p>
          <a:p>
            <a:r>
              <a:rPr lang="cs-CZ" dirty="0" smtClean="0"/>
              <a:t>Střední průmyslová škola a Střední odborné učiliště Uničov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013175"/>
            <a:ext cx="2808312" cy="77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303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HOPI s.r.o.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83357"/>
            <a:ext cx="4038600" cy="4525963"/>
          </a:xfrm>
        </p:spPr>
        <p:txBody>
          <a:bodyPr>
            <a:normAutofit/>
          </a:bodyPr>
          <a:lstStyle/>
          <a:p>
            <a:r>
              <a:rPr lang="cs-CZ" dirty="0" smtClean="0"/>
              <a:t>Řidič nákladního automobilu</a:t>
            </a:r>
          </a:p>
          <a:p>
            <a:r>
              <a:rPr lang="cs-CZ" dirty="0" smtClean="0"/>
              <a:t>Skladník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11960" y="1816224"/>
            <a:ext cx="4824536" cy="4349080"/>
          </a:xfrm>
        </p:spPr>
        <p:txBody>
          <a:bodyPr>
            <a:normAutofit/>
          </a:bodyPr>
          <a:lstStyle/>
          <a:p>
            <a:r>
              <a:rPr lang="cs-CZ" dirty="0" smtClean="0"/>
              <a:t>Střední škola polytechnická Olomouc</a:t>
            </a:r>
          </a:p>
          <a:p>
            <a:r>
              <a:rPr lang="cs-CZ" dirty="0" smtClean="0"/>
              <a:t>Střední škola prof. </a:t>
            </a:r>
            <a:r>
              <a:rPr lang="cs-CZ" dirty="0" err="1" smtClean="0"/>
              <a:t>Vejdovského</a:t>
            </a:r>
            <a:r>
              <a:rPr lang="cs-CZ" dirty="0" smtClean="0"/>
              <a:t> Olomouc</a:t>
            </a:r>
          </a:p>
          <a:p>
            <a:r>
              <a:rPr lang="cs-CZ" dirty="0" smtClean="0"/>
              <a:t>Švehlova střední škola polytechnická Prostějov</a:t>
            </a:r>
          </a:p>
          <a:p>
            <a:r>
              <a:rPr lang="cs-CZ" dirty="0" smtClean="0"/>
              <a:t>Střední odborná škola Prostějov</a:t>
            </a:r>
          </a:p>
          <a:p>
            <a:r>
              <a:rPr lang="cs-CZ" dirty="0" smtClean="0"/>
              <a:t>Moravská vysoká škola o.p.s.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77072"/>
            <a:ext cx="1929509" cy="194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7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HŽP a.s.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816224"/>
            <a:ext cx="4038600" cy="3196952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Výrobní operátor</a:t>
            </a:r>
          </a:p>
          <a:p>
            <a:r>
              <a:rPr lang="cs-CZ" dirty="0" smtClean="0"/>
              <a:t>Zámečník</a:t>
            </a:r>
          </a:p>
          <a:p>
            <a:r>
              <a:rPr lang="cs-CZ" dirty="0" smtClean="0"/>
              <a:t>Obráběč kovů</a:t>
            </a:r>
          </a:p>
          <a:p>
            <a:r>
              <a:rPr lang="cs-CZ" dirty="0" smtClean="0"/>
              <a:t>Strojní mechanik</a:t>
            </a:r>
          </a:p>
          <a:p>
            <a:r>
              <a:rPr lang="cs-CZ" dirty="0" smtClean="0"/>
              <a:t>Elektromechanik</a:t>
            </a:r>
          </a:p>
          <a:p>
            <a:r>
              <a:rPr lang="cs-CZ" dirty="0" smtClean="0"/>
              <a:t>Strojní inženýr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39952" y="1816224"/>
            <a:ext cx="4546848" cy="4061048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Střední odborná škola průmyslová a Střední odborné učiliště strojírenské Prostějov</a:t>
            </a:r>
          </a:p>
          <a:p>
            <a:r>
              <a:rPr lang="cs-CZ" dirty="0" smtClean="0"/>
              <a:t>Sigmundova střední škola strojírenská Lutín</a:t>
            </a:r>
          </a:p>
          <a:p>
            <a:r>
              <a:rPr lang="cs-CZ" dirty="0" smtClean="0"/>
              <a:t>Střední škola technická Přerov</a:t>
            </a:r>
          </a:p>
          <a:p>
            <a:r>
              <a:rPr lang="cs-CZ" dirty="0" smtClean="0"/>
              <a:t>Vysoká škola báňská Ostrava</a:t>
            </a:r>
          </a:p>
          <a:p>
            <a:r>
              <a:rPr lang="cs-CZ" dirty="0" smtClean="0"/>
              <a:t>Vysoké učení technické v Brně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30" y="5085184"/>
            <a:ext cx="2696789" cy="96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418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John </a:t>
            </a:r>
            <a:r>
              <a:rPr lang="cs-CZ" b="1" dirty="0" err="1" smtClean="0">
                <a:solidFill>
                  <a:schemeClr val="tx2">
                    <a:lumMod val="75000"/>
                  </a:schemeClr>
                </a:solidFill>
              </a:rPr>
              <a:t>Crane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 Sigma a.s.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Pracovník montáže</a:t>
            </a:r>
          </a:p>
          <a:p>
            <a:r>
              <a:rPr lang="cs-CZ" dirty="0" smtClean="0"/>
              <a:t>Seřizovač CNC</a:t>
            </a:r>
          </a:p>
          <a:p>
            <a:r>
              <a:rPr lang="cs-CZ" dirty="0" smtClean="0"/>
              <a:t>Pracovník expedice</a:t>
            </a:r>
          </a:p>
          <a:p>
            <a:r>
              <a:rPr lang="cs-CZ" dirty="0" smtClean="0"/>
              <a:t>Skladník</a:t>
            </a:r>
          </a:p>
          <a:p>
            <a:r>
              <a:rPr lang="cs-CZ" dirty="0" smtClean="0"/>
              <a:t>Vedoucí údržby</a:t>
            </a:r>
          </a:p>
          <a:p>
            <a:r>
              <a:rPr lang="cs-CZ" dirty="0" smtClean="0"/>
              <a:t>Inženýr kvality</a:t>
            </a:r>
          </a:p>
          <a:p>
            <a:r>
              <a:rPr lang="cs-CZ" dirty="0" smtClean="0"/>
              <a:t>Inspektor kvality</a:t>
            </a:r>
          </a:p>
          <a:p>
            <a:r>
              <a:rPr lang="cs-CZ" dirty="0" smtClean="0"/>
              <a:t>Technický nákupčí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923928" y="1600200"/>
            <a:ext cx="5112568" cy="4925144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Střední průmyslová škola strojnická Olomouc</a:t>
            </a:r>
          </a:p>
          <a:p>
            <a:r>
              <a:rPr lang="cs-CZ" dirty="0" smtClean="0"/>
              <a:t>Střední odborná škola průmyslová a Střední odborné učiliště strojírenské Prostějov</a:t>
            </a:r>
          </a:p>
          <a:p>
            <a:r>
              <a:rPr lang="cs-CZ" dirty="0" smtClean="0"/>
              <a:t>Střední škola technická a zemědělská Mohelnice</a:t>
            </a:r>
          </a:p>
          <a:p>
            <a:r>
              <a:rPr lang="cs-CZ" dirty="0" smtClean="0"/>
              <a:t>Střední průmyslová škola a Střední odborné učiliště Uničov</a:t>
            </a:r>
          </a:p>
          <a:p>
            <a:r>
              <a:rPr lang="cs-CZ" dirty="0" smtClean="0"/>
              <a:t>Vysoká škola báňská Ostrava</a:t>
            </a:r>
          </a:p>
          <a:p>
            <a:r>
              <a:rPr lang="cs-CZ" dirty="0" smtClean="0"/>
              <a:t>Vysoké učení technické v Brně</a:t>
            </a:r>
          </a:p>
          <a:p>
            <a:r>
              <a:rPr lang="cs-CZ" dirty="0" smtClean="0"/>
              <a:t>Univerzita Tomáše Bati ve Zlíne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45224"/>
            <a:ext cx="2652909" cy="79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312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Kaufland Česká republika v.o.s.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8272"/>
            <a:ext cx="4038600" cy="748680"/>
          </a:xfrm>
        </p:spPr>
        <p:txBody>
          <a:bodyPr/>
          <a:lstStyle/>
          <a:p>
            <a:r>
              <a:rPr lang="cs-CZ" dirty="0" smtClean="0"/>
              <a:t>Skladník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995936" y="2248272"/>
            <a:ext cx="4690864" cy="1036712"/>
          </a:xfrm>
        </p:spPr>
        <p:txBody>
          <a:bodyPr/>
          <a:lstStyle/>
          <a:p>
            <a:r>
              <a:rPr lang="cs-CZ" dirty="0" smtClean="0"/>
              <a:t>Střední odborná škola obchodu a služeb Olomouc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370644"/>
            <a:ext cx="2780413" cy="145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8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err="1" smtClean="0">
                <a:solidFill>
                  <a:schemeClr val="tx2">
                    <a:lumMod val="75000"/>
                  </a:schemeClr>
                </a:solidFill>
              </a:rPr>
              <a:t>Kendrion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 (Prostějov) s.r.o.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83357"/>
            <a:ext cx="3682752" cy="2581747"/>
          </a:xfrm>
        </p:spPr>
        <p:txBody>
          <a:bodyPr/>
          <a:lstStyle/>
          <a:p>
            <a:r>
              <a:rPr lang="cs-CZ" dirty="0" smtClean="0"/>
              <a:t>Výrobní operátor</a:t>
            </a:r>
          </a:p>
          <a:p>
            <a:r>
              <a:rPr lang="cs-CZ" dirty="0" smtClean="0"/>
              <a:t>Technik údržby – seřizovač</a:t>
            </a:r>
          </a:p>
          <a:p>
            <a:r>
              <a:rPr lang="cs-CZ" dirty="0" smtClean="0"/>
              <a:t>Projektový manažer</a:t>
            </a:r>
          </a:p>
          <a:p>
            <a:r>
              <a:rPr lang="cs-CZ" dirty="0" smtClean="0"/>
              <a:t>Konstruktér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83968" y="1816224"/>
            <a:ext cx="4402832" cy="2908920"/>
          </a:xfrm>
        </p:spPr>
        <p:txBody>
          <a:bodyPr/>
          <a:lstStyle/>
          <a:p>
            <a:r>
              <a:rPr lang="cs-CZ" dirty="0" smtClean="0"/>
              <a:t>Střední odborná škola průmyslová a Střední odborné učiliště strojírenské Prostějov</a:t>
            </a:r>
          </a:p>
          <a:p>
            <a:r>
              <a:rPr lang="cs-CZ" dirty="0" smtClean="0"/>
              <a:t>Střední škola automobilní Prostějov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775484"/>
            <a:ext cx="2520280" cy="130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972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cs-CZ" b="1" dirty="0" err="1" smtClean="0">
                <a:solidFill>
                  <a:schemeClr val="tx2">
                    <a:lumMod val="75000"/>
                  </a:schemeClr>
                </a:solidFill>
              </a:rPr>
              <a:t>Koyo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b="1" dirty="0" err="1" smtClean="0">
                <a:solidFill>
                  <a:schemeClr val="tx2">
                    <a:lumMod val="75000"/>
                  </a:schemeClr>
                </a:solidFill>
              </a:rPr>
              <a:t>Bearings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 Česká republika s.r.o.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05064"/>
          </a:xfrm>
        </p:spPr>
        <p:txBody>
          <a:bodyPr>
            <a:normAutofit/>
          </a:bodyPr>
          <a:lstStyle/>
          <a:p>
            <a:r>
              <a:rPr lang="cs-CZ" dirty="0" smtClean="0"/>
              <a:t>Operátor výroby</a:t>
            </a:r>
          </a:p>
          <a:p>
            <a:r>
              <a:rPr lang="cs-CZ" dirty="0" smtClean="0"/>
              <a:t>Operátor CNC</a:t>
            </a:r>
          </a:p>
          <a:p>
            <a:r>
              <a:rPr lang="cs-CZ" dirty="0" smtClean="0"/>
              <a:t>Seřizovač</a:t>
            </a:r>
          </a:p>
          <a:p>
            <a:r>
              <a:rPr lang="cs-CZ" dirty="0" smtClean="0"/>
              <a:t>Manipulant</a:t>
            </a:r>
          </a:p>
          <a:p>
            <a:r>
              <a:rPr lang="cs-CZ" dirty="0" smtClean="0"/>
              <a:t>Mechanik</a:t>
            </a:r>
          </a:p>
          <a:p>
            <a:r>
              <a:rPr lang="cs-CZ" dirty="0" smtClean="0"/>
              <a:t>Údržbář</a:t>
            </a:r>
          </a:p>
          <a:p>
            <a:r>
              <a:rPr lang="cs-CZ" dirty="0" smtClean="0"/>
              <a:t>Elektrotechnik</a:t>
            </a:r>
          </a:p>
          <a:p>
            <a:r>
              <a:rPr lang="cs-CZ" dirty="0" smtClean="0"/>
              <a:t>Výrobník technolog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11960" y="1600201"/>
            <a:ext cx="4474840" cy="4277071"/>
          </a:xfrm>
        </p:spPr>
        <p:txBody>
          <a:bodyPr>
            <a:normAutofit/>
          </a:bodyPr>
          <a:lstStyle/>
          <a:p>
            <a:r>
              <a:rPr lang="cs-CZ" dirty="0" smtClean="0"/>
              <a:t>Střední škola technická a obchodní Olomouc</a:t>
            </a:r>
          </a:p>
          <a:p>
            <a:r>
              <a:rPr lang="cs-CZ" dirty="0" smtClean="0"/>
              <a:t>Střední průmyslová škola strojnická Olomouc</a:t>
            </a:r>
          </a:p>
          <a:p>
            <a:r>
              <a:rPr lang="cs-CZ" dirty="0" smtClean="0"/>
              <a:t>Sigmundova střední škola strojírenská Lutín</a:t>
            </a:r>
          </a:p>
          <a:p>
            <a:r>
              <a:rPr lang="cs-CZ" dirty="0" smtClean="0"/>
              <a:t>Střední průmyslová škola a Střední odborné učiliště Uničov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517232"/>
            <a:ext cx="2771800" cy="111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959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KP – KOPRO s.r.o.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11349"/>
            <a:ext cx="4038600" cy="3157811"/>
          </a:xfrm>
        </p:spPr>
        <p:txBody>
          <a:bodyPr/>
          <a:lstStyle/>
          <a:p>
            <a:r>
              <a:rPr lang="cs-CZ" dirty="0" smtClean="0"/>
              <a:t>Obsluha lisu</a:t>
            </a:r>
          </a:p>
          <a:p>
            <a:r>
              <a:rPr lang="cs-CZ" dirty="0" smtClean="0"/>
              <a:t>Manipulant</a:t>
            </a:r>
          </a:p>
          <a:p>
            <a:r>
              <a:rPr lang="cs-CZ" dirty="0" smtClean="0"/>
              <a:t>Seřizovač</a:t>
            </a:r>
          </a:p>
          <a:p>
            <a:r>
              <a:rPr lang="cs-CZ" dirty="0" smtClean="0"/>
              <a:t>Obráběč kovů</a:t>
            </a:r>
          </a:p>
          <a:p>
            <a:r>
              <a:rPr lang="cs-CZ" dirty="0" smtClean="0"/>
              <a:t>Nástrojař</a:t>
            </a:r>
          </a:p>
          <a:p>
            <a:r>
              <a:rPr lang="cs-CZ" dirty="0" smtClean="0"/>
              <a:t>Obsluha CNC zařízení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355976" y="1744216"/>
            <a:ext cx="4788024" cy="3052936"/>
          </a:xfrm>
        </p:spPr>
        <p:txBody>
          <a:bodyPr/>
          <a:lstStyle/>
          <a:p>
            <a:r>
              <a:rPr lang="cs-CZ" dirty="0"/>
              <a:t>Střední průmyslová škola strojnická Olomouc </a:t>
            </a:r>
          </a:p>
          <a:p>
            <a:r>
              <a:rPr lang="cs-CZ" dirty="0" smtClean="0"/>
              <a:t>Střední odborná škola průmyslová a Střední odborné učiliště strojírenské Prostějov</a:t>
            </a:r>
          </a:p>
        </p:txBody>
      </p:sp>
      <p:pic>
        <p:nvPicPr>
          <p:cNvPr id="1026" name="Obrázek 2" descr="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45224"/>
            <a:ext cx="2745756" cy="87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9855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208912" cy="142617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Krajské ředitelství policie Olomouckého kraje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1520" y="1905624"/>
            <a:ext cx="4038600" cy="1440160"/>
          </a:xfrm>
        </p:spPr>
        <p:txBody>
          <a:bodyPr/>
          <a:lstStyle/>
          <a:p>
            <a:r>
              <a:rPr lang="cs-CZ" dirty="0" smtClean="0"/>
              <a:t>Policista</a:t>
            </a:r>
            <a:endParaRPr lang="cs-CZ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251520" y="3696151"/>
            <a:ext cx="8208912" cy="136815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Městská policie Olomouc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sz="half" idx="1"/>
          </p:nvPr>
        </p:nvSpPr>
        <p:spPr>
          <a:xfrm>
            <a:off x="245368" y="5229200"/>
            <a:ext cx="4038600" cy="1440160"/>
          </a:xfrm>
        </p:spPr>
        <p:txBody>
          <a:bodyPr/>
          <a:lstStyle/>
          <a:p>
            <a:r>
              <a:rPr lang="cs-CZ" dirty="0" smtClean="0"/>
              <a:t>Strážník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839" y="2204864"/>
            <a:ext cx="5389803" cy="90893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778" y="5229200"/>
            <a:ext cx="136815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3756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Lázně Slatinice a.s.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Fyzioterapeut</a:t>
            </a:r>
          </a:p>
          <a:p>
            <a:r>
              <a:rPr lang="cs-CZ" dirty="0" smtClean="0"/>
              <a:t>Lékař</a:t>
            </a:r>
          </a:p>
          <a:p>
            <a:r>
              <a:rPr lang="cs-CZ" dirty="0" smtClean="0"/>
              <a:t>Masér</a:t>
            </a:r>
          </a:p>
          <a:p>
            <a:r>
              <a:rPr lang="cs-CZ" dirty="0" smtClean="0"/>
              <a:t>Servírka /číšník</a:t>
            </a:r>
          </a:p>
          <a:p>
            <a:r>
              <a:rPr lang="cs-CZ" dirty="0" smtClean="0"/>
              <a:t>Kuchař</a:t>
            </a:r>
          </a:p>
          <a:p>
            <a:r>
              <a:rPr lang="cs-CZ" dirty="0" smtClean="0"/>
              <a:t>Pomocná síla do kuchyně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067944" y="1600200"/>
            <a:ext cx="4618856" cy="3917032"/>
          </a:xfrm>
        </p:spPr>
        <p:txBody>
          <a:bodyPr>
            <a:normAutofit/>
          </a:bodyPr>
          <a:lstStyle/>
          <a:p>
            <a:r>
              <a:rPr lang="cs-CZ" dirty="0" smtClean="0"/>
              <a:t>Střední odborná škola obchodu a služeb Olomouc</a:t>
            </a:r>
          </a:p>
          <a:p>
            <a:r>
              <a:rPr lang="cs-CZ" dirty="0" smtClean="0"/>
              <a:t>Střední odborná škola Odry</a:t>
            </a:r>
          </a:p>
          <a:p>
            <a:r>
              <a:rPr lang="cs-CZ" dirty="0" smtClean="0"/>
              <a:t>Střední škola služeb a podnikání Ostrava – Poruba</a:t>
            </a:r>
          </a:p>
          <a:p>
            <a:r>
              <a:rPr lang="cs-CZ" dirty="0" smtClean="0"/>
              <a:t>Univerzita Palackého v Olomouci</a:t>
            </a:r>
          </a:p>
          <a:p>
            <a:r>
              <a:rPr lang="cs-CZ" dirty="0" smtClean="0"/>
              <a:t>Ostravská univerzita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636" y="5301208"/>
            <a:ext cx="1730548" cy="131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667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smtClean="0">
                <a:solidFill>
                  <a:schemeClr val="tx2"/>
                </a:solidFill>
              </a:rPr>
              <a:t>ADM Prague s.r.o.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512" y="1484785"/>
            <a:ext cx="3528392" cy="2376264"/>
          </a:xfrm>
        </p:spPr>
        <p:txBody>
          <a:bodyPr>
            <a:normAutofit fontScale="25000" lnSpcReduction="20000"/>
          </a:bodyPr>
          <a:lstStyle/>
          <a:p>
            <a:r>
              <a:rPr lang="cs-CZ" sz="10400" dirty="0" smtClean="0"/>
              <a:t>Operátor - chemik</a:t>
            </a:r>
          </a:p>
          <a:p>
            <a:r>
              <a:rPr lang="cs-CZ" sz="10400" dirty="0" smtClean="0"/>
              <a:t>Mechanik</a:t>
            </a:r>
          </a:p>
          <a:p>
            <a:r>
              <a:rPr lang="cs-CZ" sz="10400" dirty="0" smtClean="0"/>
              <a:t>Elektrikář</a:t>
            </a:r>
          </a:p>
          <a:p>
            <a:r>
              <a:rPr lang="cs-CZ" sz="10400" dirty="0" smtClean="0"/>
              <a:t>Technik měření a regulace</a:t>
            </a:r>
          </a:p>
          <a:p>
            <a:r>
              <a:rPr lang="cs-CZ" sz="10400" dirty="0" smtClean="0"/>
              <a:t>Procesní inženýr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635896" y="1484784"/>
            <a:ext cx="5396408" cy="5301208"/>
          </a:xfrm>
        </p:spPr>
        <p:txBody>
          <a:bodyPr>
            <a:normAutofit fontScale="25000" lnSpcReduction="20000"/>
          </a:bodyPr>
          <a:lstStyle/>
          <a:p>
            <a:r>
              <a:rPr lang="cs-CZ" sz="10400" dirty="0" smtClean="0"/>
              <a:t>Střední škola logistik a chemie Olomouc</a:t>
            </a:r>
          </a:p>
          <a:p>
            <a:r>
              <a:rPr lang="cs-CZ" sz="10400" dirty="0" smtClean="0"/>
              <a:t>Střední škola obchodní a technická Olomouc</a:t>
            </a:r>
          </a:p>
          <a:p>
            <a:r>
              <a:rPr lang="cs-CZ" sz="10400" dirty="0" smtClean="0"/>
              <a:t>Vyšší odborná škola a Střední průmyslová škola elektrotechnická Olomouc</a:t>
            </a:r>
          </a:p>
          <a:p>
            <a:r>
              <a:rPr lang="cs-CZ" sz="10400" dirty="0" smtClean="0"/>
              <a:t>Střední průmyslová škola strojnická Olomouc</a:t>
            </a:r>
          </a:p>
          <a:p>
            <a:r>
              <a:rPr lang="cs-CZ" sz="10400" dirty="0" smtClean="0"/>
              <a:t>Sigmundova střední škola strojírenská Lutín</a:t>
            </a:r>
          </a:p>
          <a:p>
            <a:r>
              <a:rPr lang="cs-CZ" sz="10400" dirty="0" smtClean="0"/>
              <a:t>Střední průmyslová škola a Střední odborné učiliště Uničov</a:t>
            </a:r>
          </a:p>
          <a:p>
            <a:r>
              <a:rPr lang="cs-CZ" sz="10400" dirty="0" smtClean="0"/>
              <a:t>Střední průmyslová škola elektrotechnická Mohelnice</a:t>
            </a:r>
          </a:p>
          <a:p>
            <a:endParaRPr lang="cs-CZ" dirty="0"/>
          </a:p>
        </p:txBody>
      </p:sp>
      <p:pic>
        <p:nvPicPr>
          <p:cNvPr id="8" name="Obrázek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509120"/>
            <a:ext cx="1872208" cy="12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755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err="1" smtClean="0">
                <a:solidFill>
                  <a:schemeClr val="tx2">
                    <a:lumMod val="75000"/>
                  </a:schemeClr>
                </a:solidFill>
              </a:rPr>
              <a:t>Lidl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 Česká republika v.o.s.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15405"/>
            <a:ext cx="4618856" cy="2221707"/>
          </a:xfrm>
        </p:spPr>
        <p:txBody>
          <a:bodyPr/>
          <a:lstStyle/>
          <a:p>
            <a:r>
              <a:rPr lang="cs-CZ" dirty="0" smtClean="0"/>
              <a:t>Prodavač / Pokladník</a:t>
            </a:r>
          </a:p>
          <a:p>
            <a:r>
              <a:rPr lang="cs-CZ" dirty="0" smtClean="0"/>
              <a:t>Manažer prodejny</a:t>
            </a:r>
          </a:p>
          <a:p>
            <a:r>
              <a:rPr lang="cs-CZ" dirty="0"/>
              <a:t>Skladník</a:t>
            </a:r>
          </a:p>
          <a:p>
            <a:r>
              <a:rPr lang="cs-CZ" dirty="0" smtClean="0"/>
              <a:t>Manažer logistického skladu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437112"/>
            <a:ext cx="1944216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8064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M.L.S. Holice, spol. s r.o.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7373"/>
            <a:ext cx="4038600" cy="4525963"/>
          </a:xfrm>
        </p:spPr>
        <p:txBody>
          <a:bodyPr/>
          <a:lstStyle/>
          <a:p>
            <a:r>
              <a:rPr lang="cs-CZ" dirty="0" smtClean="0"/>
              <a:t>Operátor ve výrobě</a:t>
            </a:r>
          </a:p>
          <a:p>
            <a:r>
              <a:rPr lang="cs-CZ" dirty="0" smtClean="0"/>
              <a:t>Svářeč</a:t>
            </a:r>
          </a:p>
          <a:p>
            <a:r>
              <a:rPr lang="cs-CZ" dirty="0" smtClean="0"/>
              <a:t>Obráběč</a:t>
            </a:r>
          </a:p>
          <a:p>
            <a:r>
              <a:rPr lang="cs-CZ" dirty="0" smtClean="0"/>
              <a:t>Elektrikář</a:t>
            </a:r>
          </a:p>
          <a:p>
            <a:r>
              <a:rPr lang="cs-CZ" dirty="0" smtClean="0"/>
              <a:t>Lakýrník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923928" y="1960240"/>
            <a:ext cx="5112568" cy="3052936"/>
          </a:xfrm>
        </p:spPr>
        <p:txBody>
          <a:bodyPr/>
          <a:lstStyle/>
          <a:p>
            <a:r>
              <a:rPr lang="cs-CZ" dirty="0" smtClean="0"/>
              <a:t>Střední škola technická a obchodní Olomouc</a:t>
            </a:r>
          </a:p>
          <a:p>
            <a:r>
              <a:rPr lang="cs-CZ" dirty="0" smtClean="0"/>
              <a:t>Střední škola polytechnická Olomouc</a:t>
            </a:r>
          </a:p>
          <a:p>
            <a:r>
              <a:rPr lang="cs-CZ" dirty="0" smtClean="0"/>
              <a:t>Vysoké učení technické v Brně</a:t>
            </a:r>
          </a:p>
          <a:p>
            <a:r>
              <a:rPr lang="cs-CZ" dirty="0" smtClean="0"/>
              <a:t>Univerzita Tomáše Bati ve Zlíně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763260"/>
            <a:ext cx="1872208" cy="156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5089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MAFRA, a.s.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99381"/>
            <a:ext cx="4038600" cy="2077691"/>
          </a:xfrm>
        </p:spPr>
        <p:txBody>
          <a:bodyPr/>
          <a:lstStyle/>
          <a:p>
            <a:r>
              <a:rPr lang="cs-CZ" dirty="0" smtClean="0"/>
              <a:t>Expedient</a:t>
            </a:r>
          </a:p>
          <a:p>
            <a:r>
              <a:rPr lang="cs-CZ" dirty="0" smtClean="0"/>
              <a:t>Tiskař</a:t>
            </a:r>
          </a:p>
          <a:p>
            <a:r>
              <a:rPr lang="cs-CZ" dirty="0" smtClean="0"/>
              <a:t>Obsluha odvíjecí stanice tiskového stroje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427984" y="2032248"/>
            <a:ext cx="4608512" cy="1972816"/>
          </a:xfrm>
        </p:spPr>
        <p:txBody>
          <a:bodyPr/>
          <a:lstStyle/>
          <a:p>
            <a:r>
              <a:rPr lang="cs-CZ" dirty="0" smtClean="0"/>
              <a:t>Střední škola polygrafická Olomouc</a:t>
            </a:r>
          </a:p>
          <a:p>
            <a:r>
              <a:rPr lang="cs-CZ" dirty="0" smtClean="0"/>
              <a:t>Střední škola polytechnická Olomouc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157192"/>
            <a:ext cx="4248472" cy="85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7801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MAIER CZ, s.r.o.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196952"/>
          </a:xfrm>
        </p:spPr>
        <p:txBody>
          <a:bodyPr>
            <a:normAutofit/>
          </a:bodyPr>
          <a:lstStyle/>
          <a:p>
            <a:r>
              <a:rPr lang="cs-CZ" dirty="0" smtClean="0"/>
              <a:t>Operátor výroby</a:t>
            </a:r>
          </a:p>
          <a:p>
            <a:r>
              <a:rPr lang="cs-CZ" dirty="0" smtClean="0"/>
              <a:t>Seřizovač lisů</a:t>
            </a:r>
          </a:p>
          <a:p>
            <a:r>
              <a:rPr lang="cs-CZ" dirty="0" smtClean="0"/>
              <a:t>Skladník</a:t>
            </a:r>
          </a:p>
          <a:p>
            <a:r>
              <a:rPr lang="cs-CZ" dirty="0" smtClean="0"/>
              <a:t>Mistr výroby</a:t>
            </a:r>
          </a:p>
          <a:p>
            <a:r>
              <a:rPr lang="cs-CZ" dirty="0" smtClean="0"/>
              <a:t>Elektrikář</a:t>
            </a:r>
          </a:p>
          <a:p>
            <a:r>
              <a:rPr lang="cs-CZ" dirty="0" smtClean="0"/>
              <a:t>Procesní inženýr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707904" y="1600201"/>
            <a:ext cx="5256584" cy="4421088"/>
          </a:xfrm>
        </p:spPr>
        <p:txBody>
          <a:bodyPr>
            <a:normAutofit/>
          </a:bodyPr>
          <a:lstStyle/>
          <a:p>
            <a:r>
              <a:rPr lang="cs-CZ" dirty="0" smtClean="0"/>
              <a:t>Střední průmyslová škola strojnická Olomouc</a:t>
            </a:r>
          </a:p>
          <a:p>
            <a:r>
              <a:rPr lang="cs-CZ" dirty="0" smtClean="0"/>
              <a:t>Střední škola polytechnická Olomouc</a:t>
            </a:r>
          </a:p>
          <a:p>
            <a:r>
              <a:rPr lang="cs-CZ" dirty="0" smtClean="0"/>
              <a:t>Střední odborná škola průmyslová a Střední odborné učiliště strojírenské Prostějov</a:t>
            </a:r>
          </a:p>
          <a:p>
            <a:r>
              <a:rPr lang="cs-CZ" dirty="0" smtClean="0"/>
              <a:t>Vysoká škola báňská Ostrava</a:t>
            </a:r>
          </a:p>
          <a:p>
            <a:r>
              <a:rPr lang="cs-CZ" dirty="0" smtClean="0"/>
              <a:t>Univerzita Tomáše Bati ve Zlíne 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085184"/>
            <a:ext cx="2592288" cy="65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226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MAKOVEC a.s.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032248"/>
            <a:ext cx="4038600" cy="2116832"/>
          </a:xfrm>
        </p:spPr>
        <p:txBody>
          <a:bodyPr/>
          <a:lstStyle/>
          <a:p>
            <a:r>
              <a:rPr lang="cs-CZ" dirty="0" smtClean="0"/>
              <a:t>Řezník – uzenář</a:t>
            </a:r>
          </a:p>
          <a:p>
            <a:r>
              <a:rPr lang="cs-CZ" dirty="0" smtClean="0"/>
              <a:t>Elektrikář</a:t>
            </a:r>
          </a:p>
          <a:p>
            <a:r>
              <a:rPr lang="cs-CZ" dirty="0" smtClean="0"/>
              <a:t>Řidič nákladního automobilu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83968" y="2032249"/>
            <a:ext cx="4402832" cy="2908919"/>
          </a:xfrm>
        </p:spPr>
        <p:txBody>
          <a:bodyPr/>
          <a:lstStyle/>
          <a:p>
            <a:r>
              <a:rPr lang="cs-CZ" dirty="0" smtClean="0"/>
              <a:t>Střední odborná škola Prostějov</a:t>
            </a:r>
          </a:p>
          <a:p>
            <a:r>
              <a:rPr lang="cs-CZ" dirty="0" smtClean="0"/>
              <a:t>Střední škola gastronomie a farmářství Jeseník</a:t>
            </a:r>
          </a:p>
          <a:p>
            <a:r>
              <a:rPr lang="cs-CZ" dirty="0" smtClean="0"/>
              <a:t>Střední škola Brno, Charbulova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509119"/>
            <a:ext cx="1813131" cy="183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2663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err="1" smtClean="0">
                <a:solidFill>
                  <a:schemeClr val="tx2">
                    <a:lumMod val="75000"/>
                  </a:schemeClr>
                </a:solidFill>
              </a:rPr>
              <a:t>Meopta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 – optika, s.r.o.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4038600" cy="5213176"/>
          </a:xfrm>
        </p:spPr>
        <p:txBody>
          <a:bodyPr>
            <a:normAutofit/>
          </a:bodyPr>
          <a:lstStyle/>
          <a:p>
            <a:r>
              <a:rPr lang="cs-CZ" dirty="0" smtClean="0"/>
              <a:t>Soustružník</a:t>
            </a:r>
          </a:p>
          <a:p>
            <a:r>
              <a:rPr lang="cs-CZ" dirty="0" smtClean="0"/>
              <a:t>Brusič</a:t>
            </a:r>
          </a:p>
          <a:p>
            <a:r>
              <a:rPr lang="cs-CZ" dirty="0" smtClean="0"/>
              <a:t>Frézař</a:t>
            </a:r>
          </a:p>
          <a:p>
            <a:r>
              <a:rPr lang="cs-CZ" dirty="0" smtClean="0"/>
              <a:t>Obráběč kovů</a:t>
            </a:r>
          </a:p>
          <a:p>
            <a:r>
              <a:rPr lang="cs-CZ" dirty="0" smtClean="0"/>
              <a:t>Seřizovač CNC zařízení</a:t>
            </a:r>
          </a:p>
          <a:p>
            <a:r>
              <a:rPr lang="cs-CZ" dirty="0" smtClean="0"/>
              <a:t>Optik</a:t>
            </a:r>
          </a:p>
          <a:p>
            <a:r>
              <a:rPr lang="cs-CZ" dirty="0" smtClean="0"/>
              <a:t>Technolog</a:t>
            </a:r>
          </a:p>
          <a:p>
            <a:r>
              <a:rPr lang="cs-CZ" dirty="0" smtClean="0"/>
              <a:t>Konstruktér</a:t>
            </a:r>
          </a:p>
          <a:p>
            <a:r>
              <a:rPr lang="cs-CZ" dirty="0" smtClean="0"/>
              <a:t>Vývojový pracovník</a:t>
            </a:r>
          </a:p>
          <a:p>
            <a:r>
              <a:rPr lang="cs-CZ" dirty="0" smtClean="0"/>
              <a:t>Obchodní referent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316288" cy="2908920"/>
          </a:xfrm>
        </p:spPr>
        <p:txBody>
          <a:bodyPr>
            <a:normAutofit/>
          </a:bodyPr>
          <a:lstStyle/>
          <a:p>
            <a:r>
              <a:rPr lang="cs-CZ" dirty="0" smtClean="0"/>
              <a:t>Střední průmyslová škola strojnická Olomouc</a:t>
            </a:r>
          </a:p>
          <a:p>
            <a:r>
              <a:rPr lang="cs-CZ" dirty="0" smtClean="0"/>
              <a:t>Střední škola technická Přerov</a:t>
            </a:r>
          </a:p>
          <a:p>
            <a:r>
              <a:rPr lang="cs-CZ" dirty="0" smtClean="0"/>
              <a:t>Střední průmyslová škola Přerov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817714"/>
            <a:ext cx="2736304" cy="87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022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err="1" smtClean="0">
                <a:solidFill>
                  <a:schemeClr val="tx2">
                    <a:lumMod val="75000"/>
                  </a:schemeClr>
                </a:solidFill>
              </a:rPr>
              <a:t>Miele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 technika s.r.o.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512" y="1412776"/>
            <a:ext cx="3888432" cy="4525963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Montážní dělník</a:t>
            </a:r>
          </a:p>
          <a:p>
            <a:r>
              <a:rPr lang="cs-CZ" dirty="0" smtClean="0"/>
              <a:t>Konstruktér</a:t>
            </a:r>
          </a:p>
          <a:p>
            <a:r>
              <a:rPr lang="cs-CZ" dirty="0" err="1" smtClean="0"/>
              <a:t>Kvalitář</a:t>
            </a:r>
            <a:endParaRPr lang="cs-CZ" dirty="0" smtClean="0"/>
          </a:p>
          <a:p>
            <a:r>
              <a:rPr lang="cs-CZ" dirty="0" smtClean="0"/>
              <a:t>Specialista technického zaměření</a:t>
            </a:r>
          </a:p>
          <a:p>
            <a:r>
              <a:rPr lang="cs-CZ" dirty="0" smtClean="0"/>
              <a:t>Procesní inženýr</a:t>
            </a:r>
          </a:p>
          <a:p>
            <a:r>
              <a:rPr lang="cs-CZ" dirty="0" smtClean="0"/>
              <a:t>Logistik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067944" y="1412776"/>
            <a:ext cx="4968552" cy="5256584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Střední průmyslová škola strojnická Olomouc</a:t>
            </a:r>
          </a:p>
          <a:p>
            <a:r>
              <a:rPr lang="cs-CZ" dirty="0" smtClean="0"/>
              <a:t>Střední škola technická a obchodní Olomouc</a:t>
            </a:r>
          </a:p>
          <a:p>
            <a:r>
              <a:rPr lang="cs-CZ" dirty="0" smtClean="0"/>
              <a:t>Sigmundova střední škola strojírenská Lutín</a:t>
            </a:r>
          </a:p>
          <a:p>
            <a:r>
              <a:rPr lang="cs-CZ" dirty="0" smtClean="0"/>
              <a:t>Střední průmyslová škola elektrotechnická Mohelnice</a:t>
            </a:r>
          </a:p>
          <a:p>
            <a:r>
              <a:rPr lang="cs-CZ" dirty="0" smtClean="0"/>
              <a:t>Střední odborná škola Litovel</a:t>
            </a:r>
          </a:p>
          <a:p>
            <a:r>
              <a:rPr lang="cs-CZ" dirty="0" smtClean="0"/>
              <a:t>Střední průmyslová škola a Střední odborné učiliště Uničov</a:t>
            </a:r>
          </a:p>
          <a:p>
            <a:endParaRPr lang="cs-CZ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941168"/>
            <a:ext cx="2342514" cy="140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521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Montáže Přerov a.s.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7544" y="1628800"/>
            <a:ext cx="4038600" cy="4525963"/>
          </a:xfrm>
        </p:spPr>
        <p:txBody>
          <a:bodyPr>
            <a:normAutofit/>
          </a:bodyPr>
          <a:lstStyle/>
          <a:p>
            <a:r>
              <a:rPr lang="cs-CZ" dirty="0" smtClean="0"/>
              <a:t>Montér </a:t>
            </a:r>
          </a:p>
          <a:p>
            <a:r>
              <a:rPr lang="cs-CZ" dirty="0" smtClean="0"/>
              <a:t>Zámečník</a:t>
            </a:r>
          </a:p>
          <a:p>
            <a:r>
              <a:rPr lang="cs-CZ" dirty="0" smtClean="0"/>
              <a:t>Svářeč kovů</a:t>
            </a:r>
          </a:p>
          <a:p>
            <a:r>
              <a:rPr lang="cs-CZ" dirty="0" smtClean="0"/>
              <a:t>Svařovací technolog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995936" y="1600200"/>
            <a:ext cx="4690864" cy="4349080"/>
          </a:xfrm>
        </p:spPr>
        <p:txBody>
          <a:bodyPr>
            <a:normAutofit/>
          </a:bodyPr>
          <a:lstStyle/>
          <a:p>
            <a:r>
              <a:rPr lang="cs-CZ" dirty="0" smtClean="0"/>
              <a:t>Střední škola technická Přerov</a:t>
            </a:r>
          </a:p>
          <a:p>
            <a:r>
              <a:rPr lang="cs-CZ" dirty="0" smtClean="0"/>
              <a:t>Střední škola průmyslová Přerov</a:t>
            </a:r>
          </a:p>
          <a:p>
            <a:r>
              <a:rPr lang="cs-CZ" dirty="0" smtClean="0"/>
              <a:t>Vysoká škola báňská Ostrava</a:t>
            </a:r>
          </a:p>
          <a:p>
            <a:r>
              <a:rPr lang="cs-CZ" dirty="0" smtClean="0"/>
              <a:t>Vysoké učení technické v Brně</a:t>
            </a:r>
          </a:p>
          <a:p>
            <a:r>
              <a:rPr lang="cs-CZ" dirty="0" smtClean="0"/>
              <a:t>České vysoké učení technické v Praze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941168"/>
            <a:ext cx="2516247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512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MONTIX, a.s.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359421"/>
            <a:ext cx="4038600" cy="4525963"/>
          </a:xfrm>
        </p:spPr>
        <p:txBody>
          <a:bodyPr/>
          <a:lstStyle/>
          <a:p>
            <a:r>
              <a:rPr lang="cs-CZ" dirty="0" smtClean="0"/>
              <a:t>Seřizovač</a:t>
            </a:r>
          </a:p>
          <a:p>
            <a:r>
              <a:rPr lang="cs-CZ" dirty="0" smtClean="0"/>
              <a:t>Mechanik</a:t>
            </a:r>
          </a:p>
          <a:p>
            <a:r>
              <a:rPr lang="cs-CZ" dirty="0" smtClean="0"/>
              <a:t>Elektromechanik</a:t>
            </a:r>
          </a:p>
          <a:p>
            <a:r>
              <a:rPr lang="cs-CZ" dirty="0" smtClean="0"/>
              <a:t>Skladník</a:t>
            </a:r>
          </a:p>
          <a:p>
            <a:r>
              <a:rPr lang="cs-CZ" dirty="0" smtClean="0"/>
              <a:t>Mistr</a:t>
            </a:r>
          </a:p>
          <a:p>
            <a:r>
              <a:rPr lang="cs-CZ" dirty="0" smtClean="0"/>
              <a:t>Průmyslový inženýr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429000"/>
            <a:ext cx="2948136" cy="680339"/>
          </a:xfrm>
        </p:spPr>
      </p:pic>
    </p:spTree>
    <p:extLst>
      <p:ext uri="{BB962C8B-B14F-4D97-AF65-F5344CB8AC3E}">
        <p14:creationId xmlns:p14="http://schemas.microsoft.com/office/powerpoint/2010/main" val="35790496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  <a:solidFill>
            <a:srgbClr val="FFFF00"/>
          </a:solidFill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MUBEA – HZP s.r.o.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7504" y="1351309"/>
            <a:ext cx="4172272" cy="4525963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Výrobní operátor</a:t>
            </a:r>
          </a:p>
          <a:p>
            <a:r>
              <a:rPr lang="cs-CZ" dirty="0" smtClean="0"/>
              <a:t>Seřizovač</a:t>
            </a:r>
          </a:p>
          <a:p>
            <a:r>
              <a:rPr lang="cs-CZ" dirty="0" smtClean="0"/>
              <a:t>Obsluha strojů a zařízení</a:t>
            </a:r>
          </a:p>
          <a:p>
            <a:r>
              <a:rPr lang="cs-CZ" dirty="0" smtClean="0"/>
              <a:t>Elektrikář</a:t>
            </a:r>
          </a:p>
          <a:p>
            <a:r>
              <a:rPr lang="cs-CZ" dirty="0" smtClean="0"/>
              <a:t>Elektromechanik</a:t>
            </a:r>
          </a:p>
          <a:p>
            <a:r>
              <a:rPr lang="cs-CZ" dirty="0" smtClean="0"/>
              <a:t>Procesní inženýr</a:t>
            </a:r>
          </a:p>
          <a:p>
            <a:r>
              <a:rPr lang="cs-CZ" dirty="0" smtClean="0"/>
              <a:t>Projektový inženýr</a:t>
            </a:r>
          </a:p>
          <a:p>
            <a:r>
              <a:rPr lang="cs-CZ" dirty="0" smtClean="0"/>
              <a:t>Programátor PLC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563888" y="1378693"/>
            <a:ext cx="5472608" cy="5434683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Střední průmyslová škola strojnická Olomouc</a:t>
            </a:r>
          </a:p>
          <a:p>
            <a:r>
              <a:rPr lang="cs-CZ" dirty="0" smtClean="0"/>
              <a:t>Střední škola technická a obchodní Olomouc</a:t>
            </a:r>
          </a:p>
          <a:p>
            <a:r>
              <a:rPr lang="cs-CZ" dirty="0" smtClean="0"/>
              <a:t>Vyšší odborná škola a Střední průmyslová škola elektrotechnická Olomouc</a:t>
            </a:r>
          </a:p>
          <a:p>
            <a:r>
              <a:rPr lang="cs-CZ" dirty="0" smtClean="0"/>
              <a:t>Střední průmyslová škola a Střední odborné učiliště strojírenské Prostějov</a:t>
            </a:r>
          </a:p>
          <a:p>
            <a:r>
              <a:rPr lang="cs-CZ" dirty="0" smtClean="0"/>
              <a:t>Střední škola technická Přerov</a:t>
            </a:r>
          </a:p>
          <a:p>
            <a:r>
              <a:rPr lang="cs-CZ" dirty="0" smtClean="0"/>
              <a:t>Střední škola průmyslová Přerov</a:t>
            </a:r>
          </a:p>
          <a:p>
            <a:r>
              <a:rPr lang="cs-CZ" dirty="0" smtClean="0"/>
              <a:t>Střední škola elektrotechnická Lipník nad Bečvou</a:t>
            </a:r>
          </a:p>
          <a:p>
            <a:r>
              <a:rPr lang="cs-CZ" dirty="0" smtClean="0"/>
              <a:t>Vysoká škola báňská Ostrava</a:t>
            </a:r>
          </a:p>
          <a:p>
            <a:r>
              <a:rPr lang="cs-CZ" dirty="0" smtClean="0"/>
              <a:t>Vysoké učení technické v Brně</a:t>
            </a:r>
          </a:p>
          <a:p>
            <a:r>
              <a:rPr lang="cs-CZ" dirty="0" smtClean="0"/>
              <a:t>Univerzita Tomáše Bati ve Zlíně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139758"/>
            <a:ext cx="2448272" cy="95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042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smtClean="0">
                <a:solidFill>
                  <a:schemeClr val="tx2"/>
                </a:solidFill>
              </a:rPr>
              <a:t>Ahold Czech Republic, a.s.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9552" y="2215405"/>
            <a:ext cx="4038600" cy="4525963"/>
          </a:xfrm>
        </p:spPr>
        <p:txBody>
          <a:bodyPr/>
          <a:lstStyle/>
          <a:p>
            <a:r>
              <a:rPr lang="cs-CZ" dirty="0" smtClean="0"/>
              <a:t>Prodavač specialista (pokladny/úsek </a:t>
            </a:r>
            <a:r>
              <a:rPr lang="cs-CZ" dirty="0" err="1" smtClean="0"/>
              <a:t>deli</a:t>
            </a:r>
            <a:r>
              <a:rPr lang="cs-CZ" dirty="0" smtClean="0"/>
              <a:t>)</a:t>
            </a:r>
          </a:p>
          <a:p>
            <a:r>
              <a:rPr lang="cs-CZ" dirty="0" smtClean="0"/>
              <a:t>Pekař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4008" y="2204864"/>
            <a:ext cx="4038600" cy="4525963"/>
          </a:xfrm>
        </p:spPr>
        <p:txBody>
          <a:bodyPr/>
          <a:lstStyle/>
          <a:p>
            <a:r>
              <a:rPr lang="cs-CZ" dirty="0" smtClean="0"/>
              <a:t>Střední odborná škola obchodu a služeb Olomouc</a:t>
            </a:r>
          </a:p>
          <a:p>
            <a:r>
              <a:rPr lang="cs-CZ" dirty="0" smtClean="0"/>
              <a:t>Střední škola gastronomie a služeb Přerov</a:t>
            </a:r>
          </a:p>
          <a:p>
            <a:r>
              <a:rPr lang="cs-CZ" dirty="0" smtClean="0"/>
              <a:t>Střední odborná škola Prostějov</a:t>
            </a:r>
          </a:p>
        </p:txBody>
      </p:sp>
      <p:pic>
        <p:nvPicPr>
          <p:cNvPr id="6" name="obrázek 1" descr="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364076"/>
            <a:ext cx="2232248" cy="1450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61092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err="1" smtClean="0">
                <a:solidFill>
                  <a:schemeClr val="tx2">
                    <a:lumMod val="75000"/>
                  </a:schemeClr>
                </a:solidFill>
              </a:rPr>
              <a:t>Nagel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 Česko s.r.o.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7544" y="2575445"/>
            <a:ext cx="4038600" cy="4525963"/>
          </a:xfrm>
        </p:spPr>
        <p:txBody>
          <a:bodyPr/>
          <a:lstStyle/>
          <a:p>
            <a:r>
              <a:rPr lang="cs-CZ" dirty="0" smtClean="0"/>
              <a:t>Řidič nákladního automobilu</a:t>
            </a:r>
            <a:endParaRPr lang="cs-CZ" dirty="0"/>
          </a:p>
          <a:p>
            <a:r>
              <a:rPr lang="cs-CZ" dirty="0" smtClean="0"/>
              <a:t>Řidič VZV</a:t>
            </a:r>
          </a:p>
          <a:p>
            <a:r>
              <a:rPr lang="cs-CZ" dirty="0" smtClean="0"/>
              <a:t>Skladový disponent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938636"/>
            <a:ext cx="3248878" cy="128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56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Nestlé Česko s.r.o.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99381"/>
            <a:ext cx="4038600" cy="4525963"/>
          </a:xfrm>
        </p:spPr>
        <p:txBody>
          <a:bodyPr/>
          <a:lstStyle/>
          <a:p>
            <a:r>
              <a:rPr lang="cs-CZ" dirty="0" smtClean="0"/>
              <a:t>Operátor ve výrobě</a:t>
            </a:r>
          </a:p>
          <a:p>
            <a:r>
              <a:rPr lang="cs-CZ" dirty="0" smtClean="0"/>
              <a:t>Mistr výroby</a:t>
            </a:r>
          </a:p>
          <a:p>
            <a:r>
              <a:rPr lang="cs-CZ" dirty="0" smtClean="0"/>
              <a:t>Elektrikář</a:t>
            </a:r>
          </a:p>
          <a:p>
            <a:r>
              <a:rPr lang="cs-CZ" dirty="0" smtClean="0"/>
              <a:t>Údržbář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032248"/>
            <a:ext cx="4038600" cy="1180728"/>
          </a:xfrm>
        </p:spPr>
        <p:txBody>
          <a:bodyPr/>
          <a:lstStyle/>
          <a:p>
            <a:r>
              <a:rPr lang="cs-CZ" dirty="0" smtClean="0"/>
              <a:t>Univerzita Tomáše Bati ve Zlíně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962808"/>
            <a:ext cx="2232248" cy="172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0510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OLTIS Group a.s.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87413"/>
            <a:ext cx="4038600" cy="4525963"/>
          </a:xfrm>
        </p:spPr>
        <p:txBody>
          <a:bodyPr/>
          <a:lstStyle/>
          <a:p>
            <a:r>
              <a:rPr lang="cs-CZ" dirty="0" smtClean="0"/>
              <a:t>Programátor</a:t>
            </a:r>
          </a:p>
          <a:p>
            <a:r>
              <a:rPr lang="cs-CZ" dirty="0" smtClean="0"/>
              <a:t>Analytik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320280"/>
            <a:ext cx="4038600" cy="1036712"/>
          </a:xfrm>
        </p:spPr>
        <p:txBody>
          <a:bodyPr/>
          <a:lstStyle/>
          <a:p>
            <a:r>
              <a:rPr lang="cs-CZ" dirty="0" smtClean="0"/>
              <a:t>Univerzita Palackého v Olomouci</a:t>
            </a:r>
            <a:endParaRPr lang="cs-CZ" dirty="0"/>
          </a:p>
        </p:txBody>
      </p:sp>
      <p:pic>
        <p:nvPicPr>
          <p:cNvPr id="7" name="Obrázek 6" descr="jen oltis_group bez kruhu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534" y="4581020"/>
            <a:ext cx="2376264" cy="9350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15545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PANAV, a.s.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629000"/>
          </a:xfrm>
        </p:spPr>
        <p:txBody>
          <a:bodyPr>
            <a:normAutofit/>
          </a:bodyPr>
          <a:lstStyle/>
          <a:p>
            <a:r>
              <a:rPr lang="cs-CZ" dirty="0" smtClean="0"/>
              <a:t>Svářeč kovů</a:t>
            </a:r>
          </a:p>
          <a:p>
            <a:r>
              <a:rPr lang="cs-CZ" dirty="0" smtClean="0"/>
              <a:t>Obráběč kovů</a:t>
            </a:r>
          </a:p>
          <a:p>
            <a:r>
              <a:rPr lang="cs-CZ" dirty="0" smtClean="0"/>
              <a:t>Obsluha CNC pálicího stroje</a:t>
            </a:r>
          </a:p>
          <a:p>
            <a:r>
              <a:rPr lang="cs-CZ" dirty="0" smtClean="0"/>
              <a:t>Obsluha CNC ohraňovacího lisu</a:t>
            </a:r>
          </a:p>
          <a:p>
            <a:r>
              <a:rPr lang="cs-CZ" dirty="0" smtClean="0"/>
              <a:t>Konstruktér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83968" y="1600201"/>
            <a:ext cx="4402832" cy="4349080"/>
          </a:xfrm>
        </p:spPr>
        <p:txBody>
          <a:bodyPr>
            <a:normAutofit/>
          </a:bodyPr>
          <a:lstStyle/>
          <a:p>
            <a:r>
              <a:rPr lang="cs-CZ" dirty="0" smtClean="0"/>
              <a:t>Střední průmyslová škola strojnická Olomouc</a:t>
            </a:r>
          </a:p>
          <a:p>
            <a:r>
              <a:rPr lang="cs-CZ" dirty="0" smtClean="0"/>
              <a:t>Sigmundova střední škola strojírenská Lutín</a:t>
            </a:r>
          </a:p>
          <a:p>
            <a:r>
              <a:rPr lang="cs-CZ" dirty="0" smtClean="0"/>
              <a:t>Střední škola technická a zemědělská Mohelnice</a:t>
            </a:r>
          </a:p>
          <a:p>
            <a:r>
              <a:rPr lang="cs-CZ" dirty="0" smtClean="0"/>
              <a:t>Střední průmyslová škola a Střední odborné učiliště Uničov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517232"/>
            <a:ext cx="2297178" cy="78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1905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PAPCEL, a.s.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4038600" cy="2293715"/>
          </a:xfrm>
        </p:spPr>
        <p:txBody>
          <a:bodyPr/>
          <a:lstStyle/>
          <a:p>
            <a:r>
              <a:rPr lang="cs-CZ" dirty="0" smtClean="0"/>
              <a:t>Zámečník</a:t>
            </a:r>
          </a:p>
          <a:p>
            <a:r>
              <a:rPr lang="cs-CZ" dirty="0" smtClean="0"/>
              <a:t>Obráběč</a:t>
            </a:r>
          </a:p>
          <a:p>
            <a:r>
              <a:rPr lang="cs-CZ" dirty="0" smtClean="0"/>
              <a:t>Konstruktér</a:t>
            </a:r>
          </a:p>
          <a:p>
            <a:r>
              <a:rPr lang="cs-CZ" dirty="0" smtClean="0"/>
              <a:t>Projektový manažer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60240"/>
            <a:ext cx="4038600" cy="2404864"/>
          </a:xfrm>
        </p:spPr>
        <p:txBody>
          <a:bodyPr/>
          <a:lstStyle/>
          <a:p>
            <a:r>
              <a:rPr lang="cs-CZ" dirty="0" smtClean="0"/>
              <a:t>Střední průmyslová škola a Střední odborné učiliště Uničov</a:t>
            </a:r>
          </a:p>
          <a:p>
            <a:r>
              <a:rPr lang="cs-CZ" dirty="0" smtClean="0"/>
              <a:t>Vysoká škola báňská Ostrava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797152"/>
            <a:ext cx="4464496" cy="97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1753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err="1" smtClean="0">
                <a:solidFill>
                  <a:schemeClr val="tx2">
                    <a:lumMod val="75000"/>
                  </a:schemeClr>
                </a:solidFill>
              </a:rPr>
              <a:t>Remarkplast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 GROUP a.s.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816224"/>
            <a:ext cx="4038600" cy="2548880"/>
          </a:xfrm>
        </p:spPr>
        <p:txBody>
          <a:bodyPr/>
          <a:lstStyle/>
          <a:p>
            <a:r>
              <a:rPr lang="cs-CZ" dirty="0" smtClean="0"/>
              <a:t>Obsluha strojů a zařízení</a:t>
            </a:r>
          </a:p>
          <a:p>
            <a:r>
              <a:rPr lang="cs-CZ" dirty="0" smtClean="0"/>
              <a:t>Obsluha výrobních linek a nožových mlýnů</a:t>
            </a:r>
          </a:p>
          <a:p>
            <a:r>
              <a:rPr lang="cs-CZ" dirty="0" smtClean="0"/>
              <a:t>Manipulant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427984" y="1844824"/>
            <a:ext cx="4608512" cy="3888432"/>
          </a:xfrm>
        </p:spPr>
        <p:txBody>
          <a:bodyPr/>
          <a:lstStyle/>
          <a:p>
            <a:r>
              <a:rPr lang="cs-CZ" dirty="0" smtClean="0"/>
              <a:t>Střední průmyslová škola strojnická Olomouc</a:t>
            </a:r>
          </a:p>
          <a:p>
            <a:r>
              <a:rPr lang="cs-CZ" dirty="0" smtClean="0"/>
              <a:t>Střední škola logistiky a chemie Olomouc</a:t>
            </a:r>
          </a:p>
          <a:p>
            <a:r>
              <a:rPr lang="cs-CZ" dirty="0" smtClean="0"/>
              <a:t>Střední odborná škola průmyslová a Střední odborné učiliště strojírenské Prostějov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797152"/>
            <a:ext cx="1935487" cy="144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6809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err="1" smtClean="0">
                <a:solidFill>
                  <a:schemeClr val="tx2">
                    <a:lumMod val="75000"/>
                  </a:schemeClr>
                </a:solidFill>
              </a:rPr>
              <a:t>Robertshaw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s.r.o.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512" y="1600201"/>
            <a:ext cx="3528392" cy="3052935"/>
          </a:xfrm>
        </p:spPr>
        <p:txBody>
          <a:bodyPr>
            <a:noAutofit/>
          </a:bodyPr>
          <a:lstStyle/>
          <a:p>
            <a:r>
              <a:rPr lang="cs-CZ" sz="2300" dirty="0" smtClean="0"/>
              <a:t>Operátor</a:t>
            </a:r>
          </a:p>
          <a:p>
            <a:r>
              <a:rPr lang="cs-CZ" sz="2300" dirty="0" smtClean="0"/>
              <a:t>Seřizovač</a:t>
            </a:r>
          </a:p>
          <a:p>
            <a:r>
              <a:rPr lang="cs-CZ" sz="2300" dirty="0" smtClean="0"/>
              <a:t>Údržbář</a:t>
            </a:r>
          </a:p>
          <a:p>
            <a:r>
              <a:rPr lang="cs-CZ" sz="2300" dirty="0" smtClean="0"/>
              <a:t>Nástrojář</a:t>
            </a:r>
          </a:p>
          <a:p>
            <a:r>
              <a:rPr lang="cs-CZ" sz="2300" dirty="0" smtClean="0"/>
              <a:t>Inženýr automatizace</a:t>
            </a:r>
          </a:p>
          <a:p>
            <a:r>
              <a:rPr lang="cs-CZ" sz="2300" dirty="0" smtClean="0"/>
              <a:t>Inženýr – lisovna plastů</a:t>
            </a:r>
            <a:endParaRPr lang="cs-CZ" sz="23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635896" y="1628800"/>
            <a:ext cx="5400600" cy="4824536"/>
          </a:xfrm>
        </p:spPr>
        <p:txBody>
          <a:bodyPr>
            <a:normAutofit fontScale="70000" lnSpcReduction="20000"/>
          </a:bodyPr>
          <a:lstStyle/>
          <a:p>
            <a:r>
              <a:rPr lang="cs-CZ" sz="3300" dirty="0" smtClean="0"/>
              <a:t>Střední průmyslová škola strojnická Olomouc</a:t>
            </a:r>
          </a:p>
          <a:p>
            <a:r>
              <a:rPr lang="cs-CZ" sz="3300" dirty="0" smtClean="0"/>
              <a:t>Střední škola technická a obchodní Olomouc</a:t>
            </a:r>
          </a:p>
          <a:p>
            <a:r>
              <a:rPr lang="cs-CZ" sz="3300" dirty="0" smtClean="0"/>
              <a:t>Střední škola logistiky a chemie Olomouc</a:t>
            </a:r>
          </a:p>
          <a:p>
            <a:r>
              <a:rPr lang="cs-CZ" sz="3300" dirty="0" smtClean="0"/>
              <a:t>Sigmundova střední škola strojírenská Lutín</a:t>
            </a:r>
          </a:p>
          <a:p>
            <a:r>
              <a:rPr lang="cs-CZ" sz="3300" dirty="0" smtClean="0"/>
              <a:t>Střední škola technická a zemědělská Mohelnice</a:t>
            </a:r>
          </a:p>
          <a:p>
            <a:r>
              <a:rPr lang="cs-CZ" sz="3300" dirty="0" smtClean="0"/>
              <a:t>Střední průmyslová škola elektrotechnická Mohelnice</a:t>
            </a:r>
          </a:p>
          <a:p>
            <a:r>
              <a:rPr lang="cs-CZ" sz="3300" dirty="0" smtClean="0"/>
              <a:t>Střední průmyslová škola a Střední odborné učiliště Uničov</a:t>
            </a:r>
          </a:p>
          <a:p>
            <a:r>
              <a:rPr lang="cs-CZ" sz="3300" dirty="0" smtClean="0"/>
              <a:t>Střední škola lesnická a strojírenská Šternberk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08" y="5157192"/>
            <a:ext cx="2440186" cy="69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3286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Senior </a:t>
            </a:r>
            <a:r>
              <a:rPr lang="cs-CZ" b="1" dirty="0" err="1" smtClean="0">
                <a:solidFill>
                  <a:schemeClr val="tx2">
                    <a:lumMod val="75000"/>
                  </a:schemeClr>
                </a:solidFill>
              </a:rPr>
              <a:t>Flexonics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 Czech s.r.o.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816224"/>
            <a:ext cx="4038600" cy="2836912"/>
          </a:xfrm>
        </p:spPr>
        <p:txBody>
          <a:bodyPr/>
          <a:lstStyle/>
          <a:p>
            <a:r>
              <a:rPr lang="cs-CZ" dirty="0" smtClean="0"/>
              <a:t>Operátor</a:t>
            </a:r>
          </a:p>
          <a:p>
            <a:r>
              <a:rPr lang="cs-CZ" dirty="0" smtClean="0"/>
              <a:t>Skladník</a:t>
            </a:r>
          </a:p>
          <a:p>
            <a:r>
              <a:rPr lang="cs-CZ" dirty="0" smtClean="0"/>
              <a:t>Technik kvality</a:t>
            </a:r>
          </a:p>
          <a:p>
            <a:r>
              <a:rPr lang="cs-CZ" dirty="0" smtClean="0"/>
              <a:t>Technolog</a:t>
            </a:r>
          </a:p>
          <a:p>
            <a:r>
              <a:rPr lang="cs-CZ" dirty="0" smtClean="0"/>
              <a:t>Konstruktér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995936" y="1816224"/>
            <a:ext cx="4690864" cy="3268960"/>
          </a:xfrm>
        </p:spPr>
        <p:txBody>
          <a:bodyPr/>
          <a:lstStyle/>
          <a:p>
            <a:r>
              <a:rPr lang="cs-CZ" dirty="0" smtClean="0"/>
              <a:t>Střední průmyslová škola strojnická Olomouc</a:t>
            </a:r>
          </a:p>
          <a:p>
            <a:r>
              <a:rPr lang="cs-CZ" dirty="0" smtClean="0"/>
              <a:t>Vyšší odborná škola a Střední průmyslová škola elektrotechnická Olomouc</a:t>
            </a:r>
          </a:p>
          <a:p>
            <a:r>
              <a:rPr lang="cs-CZ" dirty="0" smtClean="0"/>
              <a:t>Sigmundova střední škola strojírenská Lutín</a:t>
            </a:r>
            <a:endParaRPr lang="cs-CZ" dirty="0"/>
          </a:p>
        </p:txBody>
      </p:sp>
      <p:pic>
        <p:nvPicPr>
          <p:cNvPr id="6" name="Obrázek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29" y="4941168"/>
            <a:ext cx="2304256" cy="104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308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err="1" smtClean="0">
                <a:solidFill>
                  <a:schemeClr val="tx2">
                    <a:lumMod val="75000"/>
                  </a:schemeClr>
                </a:solidFill>
              </a:rPr>
              <a:t>Schicht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 s.r.o.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143397"/>
            <a:ext cx="4038600" cy="1141587"/>
          </a:xfrm>
        </p:spPr>
        <p:txBody>
          <a:bodyPr/>
          <a:lstStyle/>
          <a:p>
            <a:r>
              <a:rPr lang="cs-CZ" dirty="0" smtClean="0"/>
              <a:t>Dělník chemické výroby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427984" y="2176264"/>
            <a:ext cx="4258816" cy="2980928"/>
          </a:xfrm>
        </p:spPr>
        <p:txBody>
          <a:bodyPr/>
          <a:lstStyle/>
          <a:p>
            <a:r>
              <a:rPr lang="cs-CZ" dirty="0" smtClean="0"/>
              <a:t>Střední škola logistik a chemie Olomouc</a:t>
            </a:r>
          </a:p>
          <a:p>
            <a:r>
              <a:rPr lang="cs-CZ" dirty="0" smtClean="0"/>
              <a:t>Střední průmyslová škola Hranice</a:t>
            </a:r>
          </a:p>
          <a:p>
            <a:r>
              <a:rPr lang="cs-CZ" dirty="0" smtClean="0"/>
              <a:t>Univerzita Palackého v Olomouci</a:t>
            </a:r>
            <a:endParaRPr lang="cs-CZ" dirty="0"/>
          </a:p>
        </p:txBody>
      </p:sp>
      <p:pic>
        <p:nvPicPr>
          <p:cNvPr id="4098" name="Obrázek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37572"/>
            <a:ext cx="1584176" cy="1474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4357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Siemens, s.r.o.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1520" y="1484784"/>
            <a:ext cx="4244280" cy="4968552"/>
          </a:xfrm>
        </p:spPr>
        <p:txBody>
          <a:bodyPr/>
          <a:lstStyle/>
          <a:p>
            <a:r>
              <a:rPr lang="cs-CZ" dirty="0" smtClean="0"/>
              <a:t>Montážní dělník</a:t>
            </a:r>
          </a:p>
          <a:p>
            <a:r>
              <a:rPr lang="cs-CZ" dirty="0" smtClean="0"/>
              <a:t>Obráběč kovů se zaměřením na obsluhu CNC</a:t>
            </a:r>
          </a:p>
          <a:p>
            <a:r>
              <a:rPr lang="cs-CZ" dirty="0" smtClean="0"/>
              <a:t>Provozní zámečník</a:t>
            </a:r>
          </a:p>
          <a:p>
            <a:r>
              <a:rPr lang="cs-CZ" dirty="0" smtClean="0"/>
              <a:t>Odlévač</a:t>
            </a:r>
          </a:p>
          <a:p>
            <a:r>
              <a:rPr lang="cs-CZ" dirty="0"/>
              <a:t>Elektromechanik</a:t>
            </a:r>
          </a:p>
          <a:p>
            <a:r>
              <a:rPr lang="cs-CZ" dirty="0" smtClean="0"/>
              <a:t>Elektromechanik pro údržbu zařízení</a:t>
            </a:r>
          </a:p>
          <a:p>
            <a:r>
              <a:rPr lang="cs-CZ" dirty="0" smtClean="0"/>
              <a:t>Lakýrník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39952" y="1484784"/>
            <a:ext cx="4546848" cy="4824536"/>
          </a:xfrm>
        </p:spPr>
        <p:txBody>
          <a:bodyPr/>
          <a:lstStyle/>
          <a:p>
            <a:r>
              <a:rPr lang="cs-CZ" dirty="0" smtClean="0"/>
              <a:t>Střední průmyslová škola strojnická Olomouc</a:t>
            </a:r>
          </a:p>
          <a:p>
            <a:r>
              <a:rPr lang="cs-CZ" dirty="0" smtClean="0"/>
              <a:t>Střední škola technická a zemědělská Mohelnice</a:t>
            </a:r>
          </a:p>
          <a:p>
            <a:r>
              <a:rPr lang="cs-CZ" dirty="0" smtClean="0"/>
              <a:t>Střední průmyslová škola elektrotechnická Mohelnice</a:t>
            </a:r>
          </a:p>
          <a:p>
            <a:r>
              <a:rPr lang="cs-CZ" dirty="0" smtClean="0"/>
              <a:t>Vysoká škola báňská Ostrava</a:t>
            </a:r>
          </a:p>
          <a:p>
            <a:r>
              <a:rPr lang="cs-CZ" dirty="0" smtClean="0"/>
              <a:t>Vysoké učení technické v Brně</a:t>
            </a:r>
            <a:endParaRPr lang="cs-CZ" dirty="0"/>
          </a:p>
        </p:txBody>
      </p:sp>
      <p:pic>
        <p:nvPicPr>
          <p:cNvPr id="5" name="obrázek 1" descr="C:\Users\Z000DSQI\Desktop\Verze%20loga%20pro%20powerpoin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5805264"/>
            <a:ext cx="1729343" cy="822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5457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ALPER a.s.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9915" y="1412776"/>
            <a:ext cx="3096344" cy="2376264"/>
          </a:xfrm>
        </p:spPr>
        <p:txBody>
          <a:bodyPr>
            <a:normAutofit/>
          </a:bodyPr>
          <a:lstStyle/>
          <a:p>
            <a:r>
              <a:rPr lang="cs-CZ" sz="2600" dirty="0" smtClean="0"/>
              <a:t>Údržbář</a:t>
            </a:r>
          </a:p>
          <a:p>
            <a:r>
              <a:rPr lang="cs-CZ" sz="2600" dirty="0" smtClean="0"/>
              <a:t>Elektrikář</a:t>
            </a:r>
          </a:p>
          <a:p>
            <a:r>
              <a:rPr lang="cs-CZ" sz="2600" dirty="0" smtClean="0"/>
              <a:t>Kovář</a:t>
            </a:r>
          </a:p>
          <a:p>
            <a:r>
              <a:rPr lang="cs-CZ" sz="2600" dirty="0" smtClean="0"/>
              <a:t>Mechanik na nástrojárně</a:t>
            </a:r>
            <a:endParaRPr lang="cs-CZ" sz="26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699792" y="1412776"/>
            <a:ext cx="6432456" cy="5184576"/>
          </a:xfrm>
        </p:spPr>
        <p:txBody>
          <a:bodyPr>
            <a:noAutofit/>
          </a:bodyPr>
          <a:lstStyle/>
          <a:p>
            <a:r>
              <a:rPr lang="cs-CZ" sz="2600" dirty="0" smtClean="0"/>
              <a:t>Střední škola technická a obchodní Olomouc</a:t>
            </a:r>
          </a:p>
          <a:p>
            <a:r>
              <a:rPr lang="cs-CZ" sz="2600" dirty="0" smtClean="0"/>
              <a:t>Střední průmyslová škola strojnická Olomouc</a:t>
            </a:r>
          </a:p>
          <a:p>
            <a:r>
              <a:rPr lang="cs-CZ" sz="2600" dirty="0" smtClean="0"/>
              <a:t>Střední škola polytechnická Olomouc</a:t>
            </a:r>
          </a:p>
          <a:p>
            <a:r>
              <a:rPr lang="cs-CZ" sz="2600" dirty="0" smtClean="0"/>
              <a:t>Sigmundova střední škola strojírenská Lutín</a:t>
            </a:r>
          </a:p>
          <a:p>
            <a:r>
              <a:rPr lang="cs-CZ" sz="2600" dirty="0" smtClean="0"/>
              <a:t>Švehlova střední škola polytechnická Prostějov</a:t>
            </a:r>
          </a:p>
          <a:p>
            <a:r>
              <a:rPr lang="cs-CZ" sz="2600" dirty="0" smtClean="0"/>
              <a:t>Střední odborná škola Prostějov</a:t>
            </a:r>
          </a:p>
          <a:p>
            <a:r>
              <a:rPr lang="cs-CZ" sz="2600" dirty="0" smtClean="0"/>
              <a:t>Střední škola automobilní Prostějov</a:t>
            </a:r>
          </a:p>
          <a:p>
            <a:r>
              <a:rPr lang="cs-CZ" sz="2600" dirty="0" smtClean="0"/>
              <a:t>Střední odborná škola průmyslová a Střední odborné učiliště strojírenské Prostějov</a:t>
            </a:r>
            <a:endParaRPr lang="cs-CZ" sz="26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157192"/>
            <a:ext cx="2376264" cy="101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201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SSI </a:t>
            </a:r>
            <a:r>
              <a:rPr lang="cs-CZ" b="1" dirty="0" err="1" smtClean="0">
                <a:solidFill>
                  <a:schemeClr val="tx2">
                    <a:lumMod val="75000"/>
                  </a:schemeClr>
                </a:solidFill>
              </a:rPr>
              <a:t>Schäfer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 s.r.o.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528192"/>
            <a:ext cx="4038600" cy="319695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Zámečník – svářeč</a:t>
            </a:r>
          </a:p>
          <a:p>
            <a:r>
              <a:rPr lang="cs-CZ" dirty="0" smtClean="0"/>
              <a:t>Obsluha CNC zařízení</a:t>
            </a:r>
          </a:p>
          <a:p>
            <a:r>
              <a:rPr lang="cs-CZ" dirty="0" smtClean="0"/>
              <a:t>Elektromontér</a:t>
            </a:r>
          </a:p>
          <a:p>
            <a:r>
              <a:rPr lang="cs-CZ" dirty="0" smtClean="0"/>
              <a:t>Lakýrník</a:t>
            </a:r>
          </a:p>
          <a:p>
            <a:r>
              <a:rPr lang="cs-CZ" dirty="0" smtClean="0"/>
              <a:t>Konstruktér</a:t>
            </a:r>
          </a:p>
          <a:p>
            <a:r>
              <a:rPr lang="cs-CZ" dirty="0" smtClean="0"/>
              <a:t>Technik přípravy výroby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427984" y="1484784"/>
            <a:ext cx="4608512" cy="532859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Střední průmyslová škola strojnická Olomouc</a:t>
            </a:r>
          </a:p>
          <a:p>
            <a:r>
              <a:rPr lang="cs-CZ" dirty="0" smtClean="0"/>
              <a:t>Střední průmyslová škola Přerov</a:t>
            </a:r>
          </a:p>
          <a:p>
            <a:r>
              <a:rPr lang="cs-CZ" dirty="0" smtClean="0"/>
              <a:t>Střední škola elektrotechnická Lipník nad Bečvou</a:t>
            </a:r>
          </a:p>
          <a:p>
            <a:r>
              <a:rPr lang="cs-CZ" dirty="0" smtClean="0"/>
              <a:t>Střední průmyslová škola Hranice</a:t>
            </a:r>
          </a:p>
          <a:p>
            <a:r>
              <a:rPr lang="cs-CZ" dirty="0" smtClean="0"/>
              <a:t>Vysoká škola báňská Ostrava</a:t>
            </a:r>
          </a:p>
          <a:p>
            <a:r>
              <a:rPr lang="cs-CZ" dirty="0" smtClean="0"/>
              <a:t>Vysoké učení technické v Brně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52271"/>
            <a:ext cx="3024336" cy="51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902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Statutární město Olomouc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429000"/>
            <a:ext cx="2520280" cy="1358975"/>
          </a:xfrm>
        </p:spPr>
      </p:pic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457200" y="2392289"/>
            <a:ext cx="7283152" cy="3340967"/>
          </a:xfrm>
        </p:spPr>
        <p:txBody>
          <a:bodyPr/>
          <a:lstStyle/>
          <a:p>
            <a:r>
              <a:rPr lang="cs-CZ" dirty="0" smtClean="0"/>
              <a:t>Odborný stavební referent</a:t>
            </a:r>
          </a:p>
          <a:p>
            <a:r>
              <a:rPr lang="cs-CZ" dirty="0" smtClean="0"/>
              <a:t>Pracovník propagace a marketingu</a:t>
            </a:r>
          </a:p>
          <a:p>
            <a:r>
              <a:rPr lang="cs-CZ" dirty="0" smtClean="0"/>
              <a:t>Dopravník specialista</a:t>
            </a:r>
          </a:p>
          <a:p>
            <a:r>
              <a:rPr lang="cs-CZ" dirty="0" smtClean="0"/>
              <a:t>Právník</a:t>
            </a:r>
          </a:p>
          <a:p>
            <a:r>
              <a:rPr lang="cs-CZ" dirty="0" smtClean="0"/>
              <a:t>Sociální pracovník</a:t>
            </a:r>
          </a:p>
          <a:p>
            <a:r>
              <a:rPr lang="cs-CZ" dirty="0" smtClean="0"/>
              <a:t>Pracovník výukových a výchovných programů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56691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SULKO s.r.o.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107504" y="1628800"/>
            <a:ext cx="3888432" cy="1108720"/>
          </a:xfrm>
        </p:spPr>
        <p:txBody>
          <a:bodyPr>
            <a:normAutofit/>
          </a:bodyPr>
          <a:lstStyle/>
          <a:p>
            <a:r>
              <a:rPr lang="cs-CZ" sz="2600" dirty="0" smtClean="0"/>
              <a:t>Technické a obchodní profese</a:t>
            </a:r>
            <a:endParaRPr lang="cs-CZ" sz="2600" dirty="0"/>
          </a:p>
        </p:txBody>
      </p:sp>
      <p:sp>
        <p:nvSpPr>
          <p:cNvPr id="8" name="Zástupný symbol pro obsah 5"/>
          <p:cNvSpPr>
            <a:spLocks noGrp="1"/>
          </p:cNvSpPr>
          <p:nvPr>
            <p:ph sz="half" idx="1"/>
          </p:nvPr>
        </p:nvSpPr>
        <p:spPr>
          <a:xfrm>
            <a:off x="3635896" y="1700808"/>
            <a:ext cx="5400600" cy="4968552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Střední škola technická a obchodní Olomouc</a:t>
            </a:r>
          </a:p>
          <a:p>
            <a:r>
              <a:rPr lang="cs-CZ" dirty="0" smtClean="0"/>
              <a:t>Střední škola technická a zemědělská Mohelnice</a:t>
            </a:r>
          </a:p>
          <a:p>
            <a:r>
              <a:rPr lang="cs-CZ" dirty="0" smtClean="0"/>
              <a:t>Střední průmyslová škola a Střední odborné učiliště Uničov</a:t>
            </a:r>
          </a:p>
          <a:p>
            <a:r>
              <a:rPr lang="cs-CZ" dirty="0" smtClean="0"/>
              <a:t>Střední škola železniční, technická a služeb Šumperk</a:t>
            </a:r>
          </a:p>
          <a:p>
            <a:r>
              <a:rPr lang="cs-CZ" dirty="0" smtClean="0"/>
              <a:t>Vyšší odborná škol a Střední průmyslová škola Šumperk</a:t>
            </a:r>
          </a:p>
          <a:p>
            <a:r>
              <a:rPr lang="cs-CZ" dirty="0" smtClean="0"/>
              <a:t>Vyšší odborná škola a Střední škola automobilní Zábřeh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365104"/>
            <a:ext cx="2520280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808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TESCO SW a.s.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143397"/>
            <a:ext cx="4038600" cy="1789659"/>
          </a:xfrm>
        </p:spPr>
        <p:txBody>
          <a:bodyPr/>
          <a:lstStyle/>
          <a:p>
            <a:r>
              <a:rPr lang="cs-CZ" dirty="0" smtClean="0"/>
              <a:t>Programátor</a:t>
            </a:r>
          </a:p>
          <a:p>
            <a:r>
              <a:rPr lang="cs-CZ" dirty="0" smtClean="0"/>
              <a:t>Analytik</a:t>
            </a:r>
          </a:p>
          <a:p>
            <a:r>
              <a:rPr lang="cs-CZ" dirty="0" smtClean="0"/>
              <a:t>SW tester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067944" y="2104256"/>
            <a:ext cx="4618856" cy="2476872"/>
          </a:xfrm>
        </p:spPr>
        <p:txBody>
          <a:bodyPr/>
          <a:lstStyle/>
          <a:p>
            <a:r>
              <a:rPr lang="cs-CZ" dirty="0" smtClean="0"/>
              <a:t>Vyšší odborná škola a Střední průmyslová škola elektrotechnická Olomouc</a:t>
            </a:r>
          </a:p>
          <a:p>
            <a:r>
              <a:rPr lang="cs-CZ" dirty="0" smtClean="0"/>
              <a:t>Univerzita Palackého v Olomouci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92" y="5589240"/>
            <a:ext cx="3168352" cy="60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139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err="1" smtClean="0">
                <a:solidFill>
                  <a:schemeClr val="tx2">
                    <a:lumMod val="75000"/>
                  </a:schemeClr>
                </a:solidFill>
              </a:rPr>
              <a:t>Toray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b="1" dirty="0" err="1" smtClean="0">
                <a:solidFill>
                  <a:schemeClr val="tx2">
                    <a:lumMod val="75000"/>
                  </a:schemeClr>
                </a:solidFill>
              </a:rPr>
              <a:t>Textiles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b="1" dirty="0" err="1" smtClean="0">
                <a:solidFill>
                  <a:schemeClr val="tx2">
                    <a:lumMod val="75000"/>
                  </a:schemeClr>
                </a:solidFill>
              </a:rPr>
              <a:t>Central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b="1" dirty="0" err="1" smtClean="0">
                <a:solidFill>
                  <a:schemeClr val="tx2">
                    <a:lumMod val="75000"/>
                  </a:schemeClr>
                </a:solidFill>
              </a:rPr>
              <a:t>Europe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 s.r.o.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95536" y="1556792"/>
            <a:ext cx="4038600" cy="2116832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Výrobní operátor – obsluha výrobních linek</a:t>
            </a:r>
          </a:p>
          <a:p>
            <a:r>
              <a:rPr lang="cs-CZ" dirty="0" smtClean="0"/>
              <a:t>Profese s elektro zaměřením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5448" y="1556792"/>
            <a:ext cx="4968552" cy="5069160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Střední průmyslová škola strojnická Olomouc</a:t>
            </a:r>
          </a:p>
          <a:p>
            <a:r>
              <a:rPr lang="cs-CZ" dirty="0" smtClean="0"/>
              <a:t>Střední škola polytechnická Olomouc</a:t>
            </a:r>
          </a:p>
          <a:p>
            <a:r>
              <a:rPr lang="cs-CZ" dirty="0" smtClean="0"/>
              <a:t>Vyšší odborná škola a Střední průmyslová škola elektrotechnická Olomouc</a:t>
            </a:r>
          </a:p>
          <a:p>
            <a:r>
              <a:rPr lang="cs-CZ" dirty="0" smtClean="0"/>
              <a:t>Sigmundova střední škola strojírenská Lutín</a:t>
            </a:r>
          </a:p>
          <a:p>
            <a:r>
              <a:rPr lang="cs-CZ" dirty="0" smtClean="0"/>
              <a:t>Švehlova střední škola polytechnická Prostějov</a:t>
            </a:r>
          </a:p>
          <a:p>
            <a:r>
              <a:rPr lang="cs-CZ" dirty="0" smtClean="0"/>
              <a:t>Střední odborná škola průmyslová a Střední odborné učiliště strojírenské Prostějov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97152"/>
            <a:ext cx="2290391" cy="75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3917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TRUMF International s.r.o.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176264"/>
            <a:ext cx="4038600" cy="2332856"/>
          </a:xfrm>
        </p:spPr>
        <p:txBody>
          <a:bodyPr/>
          <a:lstStyle/>
          <a:p>
            <a:r>
              <a:rPr lang="cs-CZ" dirty="0" smtClean="0"/>
              <a:t>Manuální pracovník</a:t>
            </a:r>
          </a:p>
          <a:p>
            <a:r>
              <a:rPr lang="cs-CZ" dirty="0" smtClean="0"/>
              <a:t>Produktový technolog</a:t>
            </a:r>
          </a:p>
          <a:p>
            <a:r>
              <a:rPr lang="cs-CZ" dirty="0" smtClean="0"/>
              <a:t>Produktový manažer</a:t>
            </a:r>
          </a:p>
          <a:p>
            <a:r>
              <a:rPr lang="cs-CZ" dirty="0" smtClean="0"/>
              <a:t>Obchodní manažer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176264"/>
            <a:ext cx="4038600" cy="1972816"/>
          </a:xfrm>
        </p:spPr>
        <p:txBody>
          <a:bodyPr/>
          <a:lstStyle/>
          <a:p>
            <a:r>
              <a:rPr lang="cs-CZ" dirty="0" smtClean="0"/>
              <a:t>Vysoká škola chemicko-technologická v Praze</a:t>
            </a:r>
          </a:p>
          <a:p>
            <a:r>
              <a:rPr lang="cs-CZ" dirty="0" smtClean="0"/>
              <a:t>Mendelova univerzita v Brně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838330"/>
            <a:ext cx="2088232" cy="127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0436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UNEX a.s.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525780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Zámečník</a:t>
            </a:r>
          </a:p>
          <a:p>
            <a:r>
              <a:rPr lang="cs-CZ" dirty="0" smtClean="0"/>
              <a:t>Svářeč kovů</a:t>
            </a:r>
          </a:p>
          <a:p>
            <a:r>
              <a:rPr lang="cs-CZ" dirty="0" smtClean="0"/>
              <a:t>Tavič</a:t>
            </a:r>
          </a:p>
          <a:p>
            <a:r>
              <a:rPr lang="cs-CZ" dirty="0" smtClean="0"/>
              <a:t>Formíř</a:t>
            </a:r>
          </a:p>
          <a:p>
            <a:r>
              <a:rPr lang="cs-CZ" dirty="0" smtClean="0"/>
              <a:t>Kovář</a:t>
            </a:r>
          </a:p>
          <a:p>
            <a:r>
              <a:rPr lang="cs-CZ" dirty="0" smtClean="0"/>
              <a:t>Jeřábník</a:t>
            </a:r>
          </a:p>
          <a:p>
            <a:r>
              <a:rPr lang="cs-CZ" dirty="0" smtClean="0"/>
              <a:t>Obráběč kovů</a:t>
            </a:r>
          </a:p>
          <a:p>
            <a:r>
              <a:rPr lang="cs-CZ" dirty="0" smtClean="0"/>
              <a:t>Kontrolor jakosti</a:t>
            </a:r>
          </a:p>
          <a:p>
            <a:r>
              <a:rPr lang="cs-CZ" dirty="0" smtClean="0"/>
              <a:t>Technolog</a:t>
            </a:r>
          </a:p>
          <a:p>
            <a:r>
              <a:rPr lang="cs-CZ" dirty="0" smtClean="0"/>
              <a:t>Konstruktér</a:t>
            </a:r>
          </a:p>
          <a:p>
            <a:r>
              <a:rPr lang="cs-CZ" dirty="0" smtClean="0"/>
              <a:t>Lakýrník</a:t>
            </a:r>
          </a:p>
          <a:p>
            <a:r>
              <a:rPr lang="cs-CZ" dirty="0" smtClean="0"/>
              <a:t>Elektrikář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067944" y="1412776"/>
            <a:ext cx="4618856" cy="4464496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Střední průmyslová škola strojnická Olomouc</a:t>
            </a:r>
          </a:p>
          <a:p>
            <a:r>
              <a:rPr lang="cs-CZ" dirty="0" smtClean="0"/>
              <a:t>Střední škola technická a obchodní Olomouc</a:t>
            </a:r>
          </a:p>
          <a:p>
            <a:r>
              <a:rPr lang="cs-CZ" dirty="0" smtClean="0"/>
              <a:t>Střední odborná škola Litovel</a:t>
            </a:r>
          </a:p>
          <a:p>
            <a:r>
              <a:rPr lang="cs-CZ" dirty="0" smtClean="0"/>
              <a:t>Střední průmyslová škola a Střední odborné učiliště Uničov</a:t>
            </a:r>
          </a:p>
          <a:p>
            <a:r>
              <a:rPr lang="cs-CZ" dirty="0" smtClean="0"/>
              <a:t>Střední škola železniční, technická a služeb Šumperk</a:t>
            </a:r>
          </a:p>
          <a:p>
            <a:r>
              <a:rPr lang="cs-CZ" dirty="0" smtClean="0"/>
              <a:t>Vysoká škola báňská Ostrava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829263"/>
            <a:ext cx="2448272" cy="88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53559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WANZL spol. s r.o.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44216"/>
            <a:ext cx="4038600" cy="3196952"/>
          </a:xfrm>
        </p:spPr>
        <p:txBody>
          <a:bodyPr/>
          <a:lstStyle/>
          <a:p>
            <a:r>
              <a:rPr lang="cs-CZ" dirty="0" smtClean="0"/>
              <a:t>Operátor výroby</a:t>
            </a:r>
          </a:p>
          <a:p>
            <a:r>
              <a:rPr lang="cs-CZ" dirty="0" smtClean="0"/>
              <a:t>Seřizovač</a:t>
            </a:r>
          </a:p>
          <a:p>
            <a:r>
              <a:rPr lang="cs-CZ" dirty="0" smtClean="0"/>
              <a:t>Zámečník</a:t>
            </a:r>
          </a:p>
          <a:p>
            <a:r>
              <a:rPr lang="cs-CZ" dirty="0" smtClean="0"/>
              <a:t>Svářeč</a:t>
            </a:r>
          </a:p>
          <a:p>
            <a:r>
              <a:rPr lang="cs-CZ" dirty="0" smtClean="0"/>
              <a:t>Elektrikář</a:t>
            </a:r>
          </a:p>
          <a:p>
            <a:r>
              <a:rPr lang="cs-CZ" dirty="0" smtClean="0"/>
              <a:t>Manipulant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923928" y="1744216"/>
            <a:ext cx="4762872" cy="2908920"/>
          </a:xfrm>
        </p:spPr>
        <p:txBody>
          <a:bodyPr/>
          <a:lstStyle/>
          <a:p>
            <a:r>
              <a:rPr lang="cs-CZ" dirty="0" smtClean="0"/>
              <a:t>Sigmundova střední škola strojírenská Lutín</a:t>
            </a:r>
          </a:p>
          <a:p>
            <a:r>
              <a:rPr lang="cs-CZ" dirty="0" smtClean="0"/>
              <a:t>Střední odborná škola průmyslová a Střední odborné učiliště strojírenské Prostějov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093842"/>
            <a:ext cx="1800200" cy="147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050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WEBA Olomouc, s.r.o.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8272"/>
            <a:ext cx="4038600" cy="1612776"/>
          </a:xfrm>
        </p:spPr>
        <p:txBody>
          <a:bodyPr/>
          <a:lstStyle/>
          <a:p>
            <a:r>
              <a:rPr lang="cs-CZ" dirty="0" smtClean="0"/>
              <a:t>Obráběč CNC zařízení</a:t>
            </a:r>
          </a:p>
          <a:p>
            <a:r>
              <a:rPr lang="cs-CZ" dirty="0" smtClean="0"/>
              <a:t>Nástrojař</a:t>
            </a:r>
          </a:p>
          <a:p>
            <a:r>
              <a:rPr lang="cs-CZ" dirty="0" smtClean="0"/>
              <a:t>Konstruktér</a:t>
            </a:r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427984" y="2248273"/>
            <a:ext cx="4258816" cy="2116831"/>
          </a:xfrm>
        </p:spPr>
        <p:txBody>
          <a:bodyPr/>
          <a:lstStyle/>
          <a:p>
            <a:r>
              <a:rPr lang="cs-CZ" dirty="0" smtClean="0"/>
              <a:t>Střední průmyslová škola strojnická Olomouc</a:t>
            </a:r>
          </a:p>
          <a:p>
            <a:r>
              <a:rPr lang="cs-CZ" dirty="0" smtClean="0"/>
              <a:t>Sigmundova střední škola strojírenská Lutín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643635"/>
            <a:ext cx="1584176" cy="181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8656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208912" cy="1301006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WINDMÖLLER &amp; HÖLSCHER </a:t>
            </a:r>
            <a:r>
              <a:rPr lang="cs-CZ" b="1" dirty="0" err="1" smtClean="0">
                <a:solidFill>
                  <a:schemeClr val="tx2">
                    <a:lumMod val="75000"/>
                  </a:schemeClr>
                </a:solidFill>
              </a:rPr>
              <a:t>Machinery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 k.s.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4820" y="1412776"/>
            <a:ext cx="4038600" cy="2692896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Zámečník</a:t>
            </a:r>
          </a:p>
          <a:p>
            <a:r>
              <a:rPr lang="cs-CZ" dirty="0" smtClean="0"/>
              <a:t>Elektrotechnik</a:t>
            </a:r>
          </a:p>
          <a:p>
            <a:r>
              <a:rPr lang="cs-CZ" dirty="0" smtClean="0"/>
              <a:t>Měřící technik</a:t>
            </a:r>
          </a:p>
          <a:p>
            <a:r>
              <a:rPr lang="cs-CZ" dirty="0" smtClean="0"/>
              <a:t>Servisní technik</a:t>
            </a:r>
          </a:p>
          <a:p>
            <a:r>
              <a:rPr lang="cs-CZ" dirty="0" smtClean="0"/>
              <a:t>Skladník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771800" y="1340768"/>
            <a:ext cx="6372200" cy="5040560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Střední průmyslová škola strojnická Olomouc</a:t>
            </a:r>
          </a:p>
          <a:p>
            <a:r>
              <a:rPr lang="cs-CZ" dirty="0" smtClean="0"/>
              <a:t>Střední škola technická a obchodní Olomouc</a:t>
            </a:r>
          </a:p>
          <a:p>
            <a:r>
              <a:rPr lang="cs-CZ" dirty="0" smtClean="0"/>
              <a:t>Švehlova střední škola polytechnická Prostějov</a:t>
            </a:r>
          </a:p>
          <a:p>
            <a:r>
              <a:rPr lang="cs-CZ" dirty="0" smtClean="0"/>
              <a:t>Střední odborná škola průmyslová a Střední odborné učiliště strojírenské Prostějov</a:t>
            </a:r>
          </a:p>
          <a:p>
            <a:r>
              <a:rPr lang="cs-CZ" dirty="0" smtClean="0"/>
              <a:t>Vysoká škola logistiky Přerov</a:t>
            </a:r>
          </a:p>
          <a:p>
            <a:r>
              <a:rPr lang="cs-CZ" dirty="0" smtClean="0"/>
              <a:t>Vysoká škola báňská Ostrava</a:t>
            </a:r>
          </a:p>
          <a:p>
            <a:r>
              <a:rPr lang="cs-CZ" dirty="0" smtClean="0"/>
              <a:t>Vysoké učení technické v Brně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7878"/>
            <a:ext cx="4032449" cy="58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684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ALW INDUSTRY, s.r.o.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7544" y="2060848"/>
            <a:ext cx="4038600" cy="4525963"/>
          </a:xfrm>
        </p:spPr>
        <p:txBody>
          <a:bodyPr/>
          <a:lstStyle/>
          <a:p>
            <a:r>
              <a:rPr lang="cs-CZ" dirty="0" smtClean="0"/>
              <a:t>Lisař</a:t>
            </a:r>
          </a:p>
          <a:p>
            <a:r>
              <a:rPr lang="cs-CZ" dirty="0" smtClean="0"/>
              <a:t>Tavič</a:t>
            </a:r>
          </a:p>
          <a:p>
            <a:r>
              <a:rPr lang="cs-CZ" dirty="0" smtClean="0"/>
              <a:t>Údržbář</a:t>
            </a:r>
          </a:p>
          <a:p>
            <a:r>
              <a:rPr lang="cs-CZ" dirty="0" smtClean="0"/>
              <a:t>Brusič</a:t>
            </a:r>
          </a:p>
          <a:p>
            <a:r>
              <a:rPr lang="cs-CZ" dirty="0" smtClean="0"/>
              <a:t>Dělník lakovny</a:t>
            </a:r>
          </a:p>
          <a:p>
            <a:r>
              <a:rPr lang="cs-CZ" dirty="0" smtClean="0"/>
              <a:t>Obsluha CNC zařízení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39952" y="1988840"/>
            <a:ext cx="4618856" cy="4525963"/>
          </a:xfrm>
        </p:spPr>
        <p:txBody>
          <a:bodyPr/>
          <a:lstStyle/>
          <a:p>
            <a:r>
              <a:rPr lang="cs-CZ" dirty="0" smtClean="0"/>
              <a:t>Střední průmyslová škola strojnická Olomouc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61048"/>
            <a:ext cx="2487723" cy="111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677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AVL Moravia s.r.o.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4038600" cy="4781128"/>
          </a:xfrm>
        </p:spPr>
        <p:txBody>
          <a:bodyPr>
            <a:normAutofit/>
          </a:bodyPr>
          <a:lstStyle/>
          <a:p>
            <a:r>
              <a:rPr lang="cs-CZ" dirty="0" smtClean="0"/>
              <a:t>Svářeč</a:t>
            </a:r>
          </a:p>
          <a:p>
            <a:r>
              <a:rPr lang="cs-CZ" dirty="0" smtClean="0"/>
              <a:t>Zámečník</a:t>
            </a:r>
          </a:p>
          <a:p>
            <a:r>
              <a:rPr lang="cs-CZ" dirty="0" smtClean="0"/>
              <a:t>Montér</a:t>
            </a:r>
          </a:p>
          <a:p>
            <a:r>
              <a:rPr lang="cs-CZ" dirty="0" smtClean="0"/>
              <a:t>Obsluha CNC zařízení</a:t>
            </a:r>
          </a:p>
          <a:p>
            <a:r>
              <a:rPr lang="cs-CZ" dirty="0" smtClean="0"/>
              <a:t>Elektromechanik</a:t>
            </a:r>
          </a:p>
          <a:p>
            <a:r>
              <a:rPr lang="cs-CZ" dirty="0" err="1" smtClean="0"/>
              <a:t>Elektroprojektant</a:t>
            </a:r>
            <a:endParaRPr lang="cs-CZ" dirty="0" smtClean="0"/>
          </a:p>
          <a:p>
            <a:r>
              <a:rPr lang="cs-CZ" dirty="0" smtClean="0"/>
              <a:t>Konstruktér</a:t>
            </a:r>
          </a:p>
          <a:p>
            <a:r>
              <a:rPr lang="cs-CZ" dirty="0" smtClean="0"/>
              <a:t>Servisní inženýr</a:t>
            </a:r>
          </a:p>
          <a:p>
            <a:r>
              <a:rPr lang="cs-CZ" dirty="0" smtClean="0"/>
              <a:t>Projektový manažer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355976" y="1556792"/>
            <a:ext cx="4680520" cy="3888431"/>
          </a:xfrm>
        </p:spPr>
        <p:txBody>
          <a:bodyPr>
            <a:normAutofit/>
          </a:bodyPr>
          <a:lstStyle/>
          <a:p>
            <a:r>
              <a:rPr lang="cs-CZ" dirty="0" smtClean="0"/>
              <a:t>Střední průmyslová škola Hranice</a:t>
            </a:r>
          </a:p>
          <a:p>
            <a:r>
              <a:rPr lang="cs-CZ" dirty="0" smtClean="0"/>
              <a:t>Střední škola elektrotechnická Lipník nad Bečvou</a:t>
            </a:r>
          </a:p>
          <a:p>
            <a:r>
              <a:rPr lang="cs-CZ" dirty="0" smtClean="0"/>
              <a:t>Vysoká škola Báňská Ostrava</a:t>
            </a:r>
          </a:p>
          <a:p>
            <a:r>
              <a:rPr lang="cs-CZ" dirty="0" smtClean="0"/>
              <a:t>Vysoké učení technické v Brně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445224"/>
            <a:ext cx="2517648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354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BAPA s.r.o.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Pomocný kuchař</a:t>
            </a:r>
          </a:p>
          <a:p>
            <a:r>
              <a:rPr lang="cs-CZ" dirty="0" smtClean="0"/>
              <a:t>Kuchař</a:t>
            </a:r>
          </a:p>
          <a:p>
            <a:r>
              <a:rPr lang="cs-CZ" dirty="0" smtClean="0"/>
              <a:t>Pracovník balení hotových jídel</a:t>
            </a:r>
          </a:p>
          <a:p>
            <a:r>
              <a:rPr lang="cs-CZ" dirty="0" smtClean="0"/>
              <a:t>Pracovník pekárny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Střední odborná škola obchodu a služeb Olomouc</a:t>
            </a:r>
          </a:p>
          <a:p>
            <a:r>
              <a:rPr lang="cs-CZ" dirty="0" smtClean="0"/>
              <a:t>Střední odborná škola Litovel</a:t>
            </a:r>
          </a:p>
          <a:p>
            <a:r>
              <a:rPr lang="cs-CZ" dirty="0" smtClean="0"/>
              <a:t>Střední škola gastronomie a služeb Přerov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64" y="5419771"/>
            <a:ext cx="3341304" cy="95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345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168" y="260648"/>
            <a:ext cx="8867328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cs-CZ" b="1" dirty="0" err="1" smtClean="0">
                <a:solidFill>
                  <a:schemeClr val="tx2">
                    <a:lumMod val="75000"/>
                  </a:schemeClr>
                </a:solidFill>
              </a:rPr>
              <a:t>Behr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b="1" dirty="0" err="1" smtClean="0">
                <a:solidFill>
                  <a:schemeClr val="tx2">
                    <a:lumMod val="75000"/>
                  </a:schemeClr>
                </a:solidFill>
              </a:rPr>
              <a:t>Bircher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b="1" dirty="0" err="1" smtClean="0">
                <a:solidFill>
                  <a:schemeClr val="tx2">
                    <a:lumMod val="75000"/>
                  </a:schemeClr>
                </a:solidFill>
              </a:rPr>
              <a:t>Cellpack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 BBC Czech s.r.o.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Elektromechanik</a:t>
            </a:r>
          </a:p>
          <a:p>
            <a:r>
              <a:rPr lang="cs-CZ" dirty="0" smtClean="0"/>
              <a:t>Zkušební technik</a:t>
            </a:r>
          </a:p>
          <a:p>
            <a:r>
              <a:rPr lang="cs-CZ" dirty="0" smtClean="0"/>
              <a:t>Vedoucí projektu</a:t>
            </a:r>
          </a:p>
          <a:p>
            <a:r>
              <a:rPr lang="cs-CZ" dirty="0" smtClean="0"/>
              <a:t>Seřizovač CNC frézovacích center</a:t>
            </a:r>
          </a:p>
          <a:p>
            <a:r>
              <a:rPr lang="cs-CZ" dirty="0" smtClean="0"/>
              <a:t>Technický specialista se znalostí aplikace EPLAN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16288" cy="4997152"/>
          </a:xfrm>
        </p:spPr>
        <p:txBody>
          <a:bodyPr>
            <a:normAutofit/>
          </a:bodyPr>
          <a:lstStyle/>
          <a:p>
            <a:r>
              <a:rPr lang="cs-CZ" dirty="0" smtClean="0"/>
              <a:t>Střední průmyslová škola Přerov</a:t>
            </a:r>
          </a:p>
          <a:p>
            <a:r>
              <a:rPr lang="cs-CZ" dirty="0" smtClean="0"/>
              <a:t>Střední škola elektrotechnická Lipník nad Bečvou</a:t>
            </a:r>
          </a:p>
          <a:p>
            <a:r>
              <a:rPr lang="cs-CZ" dirty="0" smtClean="0"/>
              <a:t>Integrovaná střední škola – Centrum odborné přípravy a Jazyková škola s právem státní jazykové zkoušky Valašské Meziříčí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45224"/>
            <a:ext cx="3543038" cy="73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3995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2197</TotalTime>
  <Words>2185</Words>
  <Application>Microsoft Office PowerPoint</Application>
  <PresentationFormat>Předvádění na obrazovce (4:3)</PresentationFormat>
  <Paragraphs>563</Paragraphs>
  <Slides>59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59</vt:i4>
      </vt:variant>
    </vt:vector>
  </HeadingPairs>
  <TitlesOfParts>
    <vt:vector size="60" baseType="lpstr">
      <vt:lpstr>Motiv systému Office</vt:lpstr>
      <vt:lpstr>BURZA PRÁCE A VZDĚLÁNÍ 2017 V OLOMOUCI (trh práce pohledem vystavujících zaměstnavatelů)</vt:lpstr>
      <vt:lpstr>ABO valve, s.r.o.</vt:lpstr>
      <vt:lpstr>ADM Prague s.r.o.</vt:lpstr>
      <vt:lpstr>Ahold Czech Republic, a.s.</vt:lpstr>
      <vt:lpstr>ALPER a.s.</vt:lpstr>
      <vt:lpstr>ALW INDUSTRY, s.r.o.</vt:lpstr>
      <vt:lpstr>AVL Moravia s.r.o.</vt:lpstr>
      <vt:lpstr>BAPA s.r.o.</vt:lpstr>
      <vt:lpstr>Behr Bircher Cellpack BBC Czech s.r.o.</vt:lpstr>
      <vt:lpstr>Česká pošta, s.p.</vt:lpstr>
      <vt:lpstr>DATART INTERNATIONAL, a.s.</vt:lpstr>
      <vt:lpstr>Dopravní podnik města Olomouce, a.s.</vt:lpstr>
      <vt:lpstr>DT Mostárna, a.s.</vt:lpstr>
      <vt:lpstr>Edwards, s.r.o.</vt:lpstr>
      <vt:lpstr>EXCALIBUR ARMY spol. s r.o.</vt:lpstr>
      <vt:lpstr>ExlService Czech Republic, s.r.o.</vt:lpstr>
      <vt:lpstr>GEMO OLOMOUC, spol. s r.o.</vt:lpstr>
      <vt:lpstr>Globus ČR, k.s.</vt:lpstr>
      <vt:lpstr>HELLA AUTOTECHNIK NOVA, s.r.o.</vt:lpstr>
      <vt:lpstr>Honeywell Aerospace Olomouc s.r.o.</vt:lpstr>
      <vt:lpstr>HOPI s.r.o.</vt:lpstr>
      <vt:lpstr>HŽP a.s.</vt:lpstr>
      <vt:lpstr>John Crane Sigma a.s.</vt:lpstr>
      <vt:lpstr>Kaufland Česká republika v.o.s.</vt:lpstr>
      <vt:lpstr>Kendrion (Prostějov) s.r.o.</vt:lpstr>
      <vt:lpstr>Koyo Bearings Česká republika s.r.o.</vt:lpstr>
      <vt:lpstr>KP – KOPRO s.r.o.</vt:lpstr>
      <vt:lpstr>Krajské ředitelství policie Olomouckého kraje</vt:lpstr>
      <vt:lpstr>Lázně Slatinice a.s.</vt:lpstr>
      <vt:lpstr>Lidl Česká republika v.o.s.</vt:lpstr>
      <vt:lpstr>M.L.S. Holice, spol. s r.o.</vt:lpstr>
      <vt:lpstr>MAFRA, a.s.</vt:lpstr>
      <vt:lpstr>MAIER CZ, s.r.o.</vt:lpstr>
      <vt:lpstr>MAKOVEC a.s.</vt:lpstr>
      <vt:lpstr>Meopta – optika, s.r.o.</vt:lpstr>
      <vt:lpstr>Miele technika s.r.o.</vt:lpstr>
      <vt:lpstr>Montáže Přerov a.s.</vt:lpstr>
      <vt:lpstr>MONTIX, a.s.</vt:lpstr>
      <vt:lpstr>MUBEA – HZP s.r.o.</vt:lpstr>
      <vt:lpstr>Nagel Česko s.r.o.</vt:lpstr>
      <vt:lpstr>Nestlé Česko s.r.o.</vt:lpstr>
      <vt:lpstr>OLTIS Group a.s.</vt:lpstr>
      <vt:lpstr>PANAV, a.s.</vt:lpstr>
      <vt:lpstr>PAPCEL, a.s.</vt:lpstr>
      <vt:lpstr>Remarkplast GROUP a.s.</vt:lpstr>
      <vt:lpstr>Robertshaw s.r.o.</vt:lpstr>
      <vt:lpstr>Senior Flexonics Czech s.r.o.</vt:lpstr>
      <vt:lpstr>Schicht s.r.o.</vt:lpstr>
      <vt:lpstr>Siemens, s.r.o.</vt:lpstr>
      <vt:lpstr>SSI Schäfer s.r.o.</vt:lpstr>
      <vt:lpstr>Statutární město Olomouc</vt:lpstr>
      <vt:lpstr>SULKO s.r.o.</vt:lpstr>
      <vt:lpstr>TESCO SW a.s.</vt:lpstr>
      <vt:lpstr>Toray Textiles Central Europe s.r.o.</vt:lpstr>
      <vt:lpstr>TRUMF International s.r.o.</vt:lpstr>
      <vt:lpstr>UNEX a.s.</vt:lpstr>
      <vt:lpstr>WANZL spol. s r.o.</vt:lpstr>
      <vt:lpstr>WEBA Olomouc, s.r.o.</vt:lpstr>
      <vt:lpstr>WINDMÖLLER &amp; HÖLSCHER Machinery k.s.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BURZA PRÁCE A VZDĚLÁNÍ 2017 V OLOMOUCI</dc:title>
  <dc:creator>vodickovag</dc:creator>
  <cp:lastModifiedBy>Vodičková Gabriela Ing. (UPM-PRA)</cp:lastModifiedBy>
  <cp:revision>76</cp:revision>
  <cp:lastPrinted>2017-10-16T06:37:56Z</cp:lastPrinted>
  <dcterms:created xsi:type="dcterms:W3CDTF">2017-10-08T15:29:15Z</dcterms:created>
  <dcterms:modified xsi:type="dcterms:W3CDTF">2018-04-23T07:33:09Z</dcterms:modified>
</cp:coreProperties>
</file>